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1" r:id="rId1"/>
  </p:sldMasterIdLst>
  <p:notesMasterIdLst>
    <p:notesMasterId r:id="rId94"/>
  </p:notesMasterIdLst>
  <p:handoutMasterIdLst>
    <p:handoutMasterId r:id="rId95"/>
  </p:handoutMasterIdLst>
  <p:sldIdLst>
    <p:sldId id="260" r:id="rId2"/>
    <p:sldId id="766" r:id="rId3"/>
    <p:sldId id="962" r:id="rId4"/>
    <p:sldId id="1018" r:id="rId5"/>
    <p:sldId id="1019" r:id="rId6"/>
    <p:sldId id="1020" r:id="rId7"/>
    <p:sldId id="1017" r:id="rId8"/>
    <p:sldId id="958" r:id="rId9"/>
    <p:sldId id="959" r:id="rId10"/>
    <p:sldId id="1021" r:id="rId11"/>
    <p:sldId id="976" r:id="rId12"/>
    <p:sldId id="1023" r:id="rId13"/>
    <p:sldId id="1022" r:id="rId14"/>
    <p:sldId id="1024" r:id="rId15"/>
    <p:sldId id="961" r:id="rId16"/>
    <p:sldId id="967" r:id="rId17"/>
    <p:sldId id="977" r:id="rId18"/>
    <p:sldId id="975" r:id="rId19"/>
    <p:sldId id="978" r:id="rId20"/>
    <p:sldId id="979" r:id="rId21"/>
    <p:sldId id="980" r:id="rId22"/>
    <p:sldId id="1026" r:id="rId23"/>
    <p:sldId id="1027" r:id="rId24"/>
    <p:sldId id="1028" r:id="rId25"/>
    <p:sldId id="1029" r:id="rId26"/>
    <p:sldId id="1030" r:id="rId27"/>
    <p:sldId id="1031" r:id="rId28"/>
    <p:sldId id="1033" r:id="rId29"/>
    <p:sldId id="1035" r:id="rId30"/>
    <p:sldId id="1036" r:id="rId31"/>
    <p:sldId id="1038" r:id="rId32"/>
    <p:sldId id="1039" r:id="rId33"/>
    <p:sldId id="1041" r:id="rId34"/>
    <p:sldId id="1042" r:id="rId35"/>
    <p:sldId id="1043" r:id="rId36"/>
    <p:sldId id="1044" r:id="rId37"/>
    <p:sldId id="1045" r:id="rId38"/>
    <p:sldId id="1046" r:id="rId39"/>
    <p:sldId id="1047" r:id="rId40"/>
    <p:sldId id="1048" r:id="rId41"/>
    <p:sldId id="1049" r:id="rId42"/>
    <p:sldId id="1050" r:id="rId43"/>
    <p:sldId id="1051" r:id="rId44"/>
    <p:sldId id="1052" r:id="rId45"/>
    <p:sldId id="1053" r:id="rId46"/>
    <p:sldId id="1054" r:id="rId47"/>
    <p:sldId id="1055" r:id="rId48"/>
    <p:sldId id="1056" r:id="rId49"/>
    <p:sldId id="1057" r:id="rId50"/>
    <p:sldId id="1058" r:id="rId51"/>
    <p:sldId id="1059" r:id="rId52"/>
    <p:sldId id="1060" r:id="rId53"/>
    <p:sldId id="1061" r:id="rId54"/>
    <p:sldId id="1062" r:id="rId55"/>
    <p:sldId id="1063" r:id="rId56"/>
    <p:sldId id="1025" r:id="rId57"/>
    <p:sldId id="982" r:id="rId58"/>
    <p:sldId id="983" r:id="rId59"/>
    <p:sldId id="984" r:id="rId60"/>
    <p:sldId id="986" r:id="rId61"/>
    <p:sldId id="985" r:id="rId62"/>
    <p:sldId id="987" r:id="rId63"/>
    <p:sldId id="981" r:id="rId64"/>
    <p:sldId id="988" r:id="rId65"/>
    <p:sldId id="989" r:id="rId66"/>
    <p:sldId id="990" r:id="rId67"/>
    <p:sldId id="991" r:id="rId68"/>
    <p:sldId id="992" r:id="rId69"/>
    <p:sldId id="993" r:id="rId70"/>
    <p:sldId id="994" r:id="rId71"/>
    <p:sldId id="998" r:id="rId72"/>
    <p:sldId id="996" r:id="rId73"/>
    <p:sldId id="995" r:id="rId74"/>
    <p:sldId id="997" r:id="rId75"/>
    <p:sldId id="999" r:id="rId76"/>
    <p:sldId id="1000" r:id="rId77"/>
    <p:sldId id="1001" r:id="rId78"/>
    <p:sldId id="1002" r:id="rId79"/>
    <p:sldId id="1003" r:id="rId80"/>
    <p:sldId id="1005" r:id="rId81"/>
    <p:sldId id="1006" r:id="rId82"/>
    <p:sldId id="1004" r:id="rId83"/>
    <p:sldId id="1007" r:id="rId84"/>
    <p:sldId id="1008" r:id="rId85"/>
    <p:sldId id="1009" r:id="rId86"/>
    <p:sldId id="1010" r:id="rId87"/>
    <p:sldId id="1011" r:id="rId88"/>
    <p:sldId id="1012" r:id="rId89"/>
    <p:sldId id="1013" r:id="rId90"/>
    <p:sldId id="1014" r:id="rId91"/>
    <p:sldId id="1015" r:id="rId92"/>
    <p:sldId id="1016" r:id="rId93"/>
  </p:sldIdLst>
  <p:sldSz cx="10261600" cy="7200900"/>
  <p:notesSz cx="6873875" cy="10061575"/>
  <p:defaultTextStyle>
    <a:defPPr>
      <a:defRPr lang="ko-KR"/>
    </a:defPPr>
    <a:lvl1pPr algn="ctr" rtl="0" fontAlgn="ctr" latinLnBrk="1">
      <a:spcBef>
        <a:spcPct val="0"/>
      </a:spcBef>
      <a:spcAft>
        <a:spcPct val="0"/>
      </a:spcAft>
      <a:defRPr kumimoji="1" sz="900" kern="1200">
        <a:solidFill>
          <a:schemeClr val="bg1"/>
        </a:solidFill>
        <a:latin typeface="HY견고딕" pitchFamily="18" charset="-127"/>
        <a:ea typeface="HY견고딕" pitchFamily="18" charset="-127"/>
        <a:cs typeface="Arial" charset="0"/>
      </a:defRPr>
    </a:lvl1pPr>
    <a:lvl2pPr marL="457200" algn="ctr" rtl="0" fontAlgn="ctr" latinLnBrk="1">
      <a:spcBef>
        <a:spcPct val="0"/>
      </a:spcBef>
      <a:spcAft>
        <a:spcPct val="0"/>
      </a:spcAft>
      <a:defRPr kumimoji="1" sz="900" kern="1200">
        <a:solidFill>
          <a:schemeClr val="bg1"/>
        </a:solidFill>
        <a:latin typeface="HY견고딕" pitchFamily="18" charset="-127"/>
        <a:ea typeface="HY견고딕" pitchFamily="18" charset="-127"/>
        <a:cs typeface="Arial" charset="0"/>
      </a:defRPr>
    </a:lvl2pPr>
    <a:lvl3pPr marL="914400" algn="ctr" rtl="0" fontAlgn="ctr" latinLnBrk="1">
      <a:spcBef>
        <a:spcPct val="0"/>
      </a:spcBef>
      <a:spcAft>
        <a:spcPct val="0"/>
      </a:spcAft>
      <a:defRPr kumimoji="1" sz="900" kern="1200">
        <a:solidFill>
          <a:schemeClr val="bg1"/>
        </a:solidFill>
        <a:latin typeface="HY견고딕" pitchFamily="18" charset="-127"/>
        <a:ea typeface="HY견고딕" pitchFamily="18" charset="-127"/>
        <a:cs typeface="Arial" charset="0"/>
      </a:defRPr>
    </a:lvl3pPr>
    <a:lvl4pPr marL="1371600" algn="ctr" rtl="0" fontAlgn="ctr" latinLnBrk="1">
      <a:spcBef>
        <a:spcPct val="0"/>
      </a:spcBef>
      <a:spcAft>
        <a:spcPct val="0"/>
      </a:spcAft>
      <a:defRPr kumimoji="1" sz="900" kern="1200">
        <a:solidFill>
          <a:schemeClr val="bg1"/>
        </a:solidFill>
        <a:latin typeface="HY견고딕" pitchFamily="18" charset="-127"/>
        <a:ea typeface="HY견고딕" pitchFamily="18" charset="-127"/>
        <a:cs typeface="Arial" charset="0"/>
      </a:defRPr>
    </a:lvl4pPr>
    <a:lvl5pPr marL="1828800" algn="ctr" rtl="0" fontAlgn="ctr" latinLnBrk="1">
      <a:spcBef>
        <a:spcPct val="0"/>
      </a:spcBef>
      <a:spcAft>
        <a:spcPct val="0"/>
      </a:spcAft>
      <a:defRPr kumimoji="1" sz="900" kern="1200">
        <a:solidFill>
          <a:schemeClr val="bg1"/>
        </a:solidFill>
        <a:latin typeface="HY견고딕" pitchFamily="18" charset="-127"/>
        <a:ea typeface="HY견고딕" pitchFamily="18" charset="-127"/>
        <a:cs typeface="Arial" charset="0"/>
      </a:defRPr>
    </a:lvl5pPr>
    <a:lvl6pPr marL="2286000" algn="l" defTabSz="914400" rtl="0" eaLnBrk="1" latinLnBrk="1" hangingPunct="1">
      <a:defRPr kumimoji="1" sz="900" kern="1200">
        <a:solidFill>
          <a:schemeClr val="bg1"/>
        </a:solidFill>
        <a:latin typeface="HY견고딕" pitchFamily="18" charset="-127"/>
        <a:ea typeface="HY견고딕" pitchFamily="18" charset="-127"/>
        <a:cs typeface="Arial" charset="0"/>
      </a:defRPr>
    </a:lvl6pPr>
    <a:lvl7pPr marL="2743200" algn="l" defTabSz="914400" rtl="0" eaLnBrk="1" latinLnBrk="1" hangingPunct="1">
      <a:defRPr kumimoji="1" sz="900" kern="1200">
        <a:solidFill>
          <a:schemeClr val="bg1"/>
        </a:solidFill>
        <a:latin typeface="HY견고딕" pitchFamily="18" charset="-127"/>
        <a:ea typeface="HY견고딕" pitchFamily="18" charset="-127"/>
        <a:cs typeface="Arial" charset="0"/>
      </a:defRPr>
    </a:lvl7pPr>
    <a:lvl8pPr marL="3200400" algn="l" defTabSz="914400" rtl="0" eaLnBrk="1" latinLnBrk="1" hangingPunct="1">
      <a:defRPr kumimoji="1" sz="900" kern="1200">
        <a:solidFill>
          <a:schemeClr val="bg1"/>
        </a:solidFill>
        <a:latin typeface="HY견고딕" pitchFamily="18" charset="-127"/>
        <a:ea typeface="HY견고딕" pitchFamily="18" charset="-127"/>
        <a:cs typeface="Arial" charset="0"/>
      </a:defRPr>
    </a:lvl8pPr>
    <a:lvl9pPr marL="3657600" algn="l" defTabSz="914400" rtl="0" eaLnBrk="1" latinLnBrk="1" hangingPunct="1">
      <a:defRPr kumimoji="1" sz="900" kern="1200">
        <a:solidFill>
          <a:schemeClr val="bg1"/>
        </a:solidFill>
        <a:latin typeface="HY견고딕" pitchFamily="18" charset="-127"/>
        <a:ea typeface="HY견고딕" pitchFamily="18" charset="-127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953">
          <p15:clr>
            <a:srgbClr val="A4A3A4"/>
          </p15:clr>
        </p15:guide>
        <p15:guide id="3" orient="horz" pos="771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orient="horz" pos="3810">
          <p15:clr>
            <a:srgbClr val="A4A3A4"/>
          </p15:clr>
        </p15:guide>
        <p15:guide id="6" pos="783">
          <p15:clr>
            <a:srgbClr val="A4A3A4"/>
          </p15:clr>
        </p15:guide>
        <p15:guide id="7" pos="510">
          <p15:clr>
            <a:srgbClr val="A4A3A4"/>
          </p15:clr>
        </p15:guide>
        <p15:guide id="8" pos="1644">
          <p15:clr>
            <a:srgbClr val="A4A3A4"/>
          </p15:clr>
        </p15:guide>
        <p15:guide id="9" pos="63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9">
          <p15:clr>
            <a:srgbClr val="A4A3A4"/>
          </p15:clr>
        </p15:guide>
        <p15:guide id="2" pos="21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6600"/>
    <a:srgbClr val="33CCCC"/>
    <a:srgbClr val="CC0000"/>
    <a:srgbClr val="990033"/>
    <a:srgbClr val="666699"/>
    <a:srgbClr val="B2B2B2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0" autoAdjust="0"/>
    <p:restoredTop sz="95512" autoAdjust="0"/>
  </p:normalViewPr>
  <p:slideViewPr>
    <p:cSldViewPr snapToObjects="1">
      <p:cViewPr varScale="1">
        <p:scale>
          <a:sx n="72" d="100"/>
          <a:sy n="72" d="100"/>
        </p:scale>
        <p:origin x="72" y="690"/>
      </p:cViewPr>
      <p:guideLst>
        <p:guide orient="horz"/>
        <p:guide orient="horz" pos="953"/>
        <p:guide orient="horz" pos="771"/>
        <p:guide orient="horz" pos="4128"/>
        <p:guide orient="horz" pos="3810"/>
        <p:guide pos="783"/>
        <p:guide pos="510"/>
        <p:guide pos="1644"/>
        <p:guide pos="6317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438"/>
    </p:cViewPr>
  </p:sorterViewPr>
  <p:notesViewPr>
    <p:cSldViewPr snapToObjects="1">
      <p:cViewPr varScale="1">
        <p:scale>
          <a:sx n="86" d="100"/>
          <a:sy n="86" d="100"/>
        </p:scale>
        <p:origin x="-1974" y="-90"/>
      </p:cViewPr>
      <p:guideLst>
        <p:guide orient="horz" pos="3169"/>
        <p:guide pos="2165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973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8" tIns="48524" rIns="97048" bIns="48524" numCol="1" anchor="t" anchorCtr="0" compatLnSpc="1">
            <a:prstTxWarp prst="textNoShape">
              <a:avLst/>
            </a:prstTxWarp>
          </a:bodyPr>
          <a:lstStyle>
            <a:lvl1pPr algn="l" defTabSz="969963" fontAlgn="base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2550" y="0"/>
            <a:ext cx="297973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8" tIns="48524" rIns="97048" bIns="48524" numCol="1" anchor="t" anchorCtr="0" compatLnSpc="1">
            <a:prstTxWarp prst="textNoShape">
              <a:avLst/>
            </a:prstTxWarp>
          </a:bodyPr>
          <a:lstStyle>
            <a:lvl1pPr algn="r" defTabSz="969963" fontAlgn="base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56750"/>
            <a:ext cx="297973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8" tIns="48524" rIns="97048" bIns="48524" numCol="1" anchor="b" anchorCtr="0" compatLnSpc="1">
            <a:prstTxWarp prst="textNoShape">
              <a:avLst/>
            </a:prstTxWarp>
          </a:bodyPr>
          <a:lstStyle>
            <a:lvl1pPr algn="l" defTabSz="969963" fontAlgn="base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9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2550" y="9556750"/>
            <a:ext cx="297973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8" tIns="48524" rIns="97048" bIns="48524" numCol="1" anchor="b" anchorCtr="0" compatLnSpc="1">
            <a:prstTxWarp prst="textNoShape">
              <a:avLst/>
            </a:prstTxWarp>
          </a:bodyPr>
          <a:lstStyle>
            <a:lvl1pPr algn="r" defTabSz="969963" fontAlgn="base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fld id="{64AF7AF9-6370-4F5E-8F5A-E8A5964DABF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6291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973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8" tIns="48524" rIns="97048" bIns="48524" numCol="1" anchor="t" anchorCtr="0" compatLnSpc="1">
            <a:prstTxWarp prst="textNoShape">
              <a:avLst/>
            </a:prstTxWarp>
          </a:bodyPr>
          <a:lstStyle>
            <a:lvl1pPr algn="l" defTabSz="969963" fontAlgn="base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2550" y="0"/>
            <a:ext cx="297973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8" tIns="48524" rIns="97048" bIns="48524" numCol="1" anchor="t" anchorCtr="0" compatLnSpc="1">
            <a:prstTxWarp prst="textNoShape">
              <a:avLst/>
            </a:prstTxWarp>
          </a:bodyPr>
          <a:lstStyle>
            <a:lvl1pPr algn="r" defTabSz="969963" fontAlgn="base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0888" y="755650"/>
            <a:ext cx="5375275" cy="3771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7388" y="4778375"/>
            <a:ext cx="54991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8" tIns="48524" rIns="97048" bIns="48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56750"/>
            <a:ext cx="297973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8" tIns="48524" rIns="97048" bIns="48524" numCol="1" anchor="b" anchorCtr="0" compatLnSpc="1">
            <a:prstTxWarp prst="textNoShape">
              <a:avLst/>
            </a:prstTxWarp>
          </a:bodyPr>
          <a:lstStyle>
            <a:lvl1pPr algn="l" defTabSz="969963" fontAlgn="base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2550" y="9556750"/>
            <a:ext cx="297973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8" tIns="48524" rIns="97048" bIns="48524" numCol="1" anchor="b" anchorCtr="0" compatLnSpc="1">
            <a:prstTxWarp prst="textNoShape">
              <a:avLst/>
            </a:prstTxWarp>
          </a:bodyPr>
          <a:lstStyle>
            <a:lvl1pPr algn="r" defTabSz="969963" fontAlgn="base">
              <a:defRPr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fld id="{5DF8323F-55A6-4A25-B84D-ADD265284BF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51948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781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527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06780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6167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215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8017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9072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7136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8864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0677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2876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63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0169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7897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4148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9016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48583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04877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0914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1406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1017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080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84184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5498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7772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3567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6784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69416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523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4421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09232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0893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145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5118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233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9865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84217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776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37096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68511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08201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54827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8559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683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3441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1565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85150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343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13619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47216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97411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87755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52674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39556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517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15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17742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45210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98688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03204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62506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0580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16630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03317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88971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228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25784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43823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52300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28142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84490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5879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01203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97952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53221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711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7855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30112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45517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39187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87349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29201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85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86487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86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95629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87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0553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88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86983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89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63296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90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5282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404102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03F168-6CA1-47AE-9BA5-8E9EB60D3EF4}" type="slidenum">
              <a:rPr lang="en-US" altLang="ko-KR" smtClean="0"/>
              <a:pPr/>
              <a:t>91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446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9938" y="2236788"/>
            <a:ext cx="8721725" cy="646282"/>
          </a:xfrm>
          <a:prstGeom prst="rect">
            <a:avLst/>
          </a:prstGeo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39875" y="4079875"/>
            <a:ext cx="7181850" cy="184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842D47F8-2639-432C-AEBD-C867F088830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8975" y="393700"/>
            <a:ext cx="5978525" cy="579438"/>
          </a:xfrm>
          <a:prstGeom prst="rect">
            <a:avLst/>
          </a:prstGeom>
        </p:spPr>
        <p:txBody>
          <a:bodyPr/>
          <a:lstStyle>
            <a:lvl1pPr>
              <a:defRPr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1175" y="1374775"/>
            <a:ext cx="9239250" cy="5381625"/>
          </a:xfrm>
          <a:prstGeom prst="rect">
            <a:avLst/>
          </a:prstGeom>
        </p:spPr>
        <p:txBody>
          <a:bodyPr/>
          <a:lstStyle>
            <a:lvl1pPr marL="342900" indent="-342900">
              <a:buFont typeface="HY견고딕" panose="02030600000101010101" pitchFamily="18" charset="-127"/>
              <a:buChar char="□"/>
              <a:defRPr sz="24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360000" indent="360000">
              <a:buFont typeface="Wingdings" panose="05000000000000000000" pitchFamily="2" charset="2"/>
              <a:buChar char="ü"/>
              <a:tabLst>
                <a:tab pos="144000" algn="l"/>
              </a:tabLst>
              <a:defRPr sz="2000"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720000" indent="360000">
              <a:buFont typeface="HY견고딕" panose="02030600000101010101" pitchFamily="18" charset="-127"/>
              <a:buChar char="-"/>
              <a:defRPr sz="2000"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68463" indent="-238125">
              <a:buFont typeface="Arial" panose="020B0604020202020204" pitchFamily="34" charset="0"/>
              <a:buChar char="•"/>
              <a:defRPr sz="1800"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144713" indent="-239713">
              <a:buFont typeface="Wingdings" panose="05000000000000000000" pitchFamily="2" charset="2"/>
              <a:buChar char="Ø"/>
              <a:defRPr sz="1600"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1DC734A7-8990-476C-A252-8A0013C84755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79F53D8D-266B-4590-91CB-FA7C01A5AA32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제목, 내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58975" y="393700"/>
            <a:ext cx="5978525" cy="57943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11175" y="1374775"/>
            <a:ext cx="4543425" cy="538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207000" y="1374775"/>
            <a:ext cx="4543425" cy="538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- </a:t>
            </a:r>
            <a:fld id="{2AFA9F1B-AC70-4F3F-9AF6-D00C7652769B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5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92575" y="6942138"/>
            <a:ext cx="2155825" cy="298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5272" tIns="47634" rIns="95272" bIns="47634" numCol="1" anchor="t" anchorCtr="0" compatLnSpc="1">
            <a:prstTxWarp prst="textNoShape">
              <a:avLst/>
            </a:prstTxWarp>
          </a:bodyPr>
          <a:lstStyle>
            <a:lvl1pPr fontAlgn="base">
              <a:defRPr b="1">
                <a:solidFill>
                  <a:srgbClr val="2211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굴림" pitchFamily="50" charset="-127"/>
                <a:cs typeface="Arial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0982E414-BC31-4B50-9C4C-919AEC4D6C2D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958975" y="289798"/>
            <a:ext cx="5978525" cy="6462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391" tIns="45696" rIns="91391" bIns="45696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13371" name="Line 27"/>
          <p:cNvSpPr>
            <a:spLocks noChangeShapeType="1"/>
          </p:cNvSpPr>
          <p:nvPr userDrawn="1"/>
        </p:nvSpPr>
        <p:spPr bwMode="auto">
          <a:xfrm>
            <a:off x="0" y="1212850"/>
            <a:ext cx="10261600" cy="0"/>
          </a:xfrm>
          <a:prstGeom prst="line">
            <a:avLst/>
          </a:prstGeom>
          <a:noFill/>
          <a:ln w="57150">
            <a:solidFill>
              <a:srgbClr val="DDDDDD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ko-KR" altLang="en-US">
              <a:cs typeface="+mn-cs"/>
            </a:endParaRPr>
          </a:p>
        </p:txBody>
      </p:sp>
      <p:sp>
        <p:nvSpPr>
          <p:cNvPr id="313373" name="Line 29"/>
          <p:cNvSpPr>
            <a:spLocks noChangeShapeType="1"/>
          </p:cNvSpPr>
          <p:nvPr userDrawn="1"/>
        </p:nvSpPr>
        <p:spPr bwMode="auto">
          <a:xfrm>
            <a:off x="-1588" y="6951663"/>
            <a:ext cx="10261601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ko-KR" altLang="en-US">
              <a:cs typeface="+mn-cs"/>
            </a:endParaRPr>
          </a:p>
        </p:txBody>
      </p:sp>
      <p:sp>
        <p:nvSpPr>
          <p:cNvPr id="313374" name="Text Box 30"/>
          <p:cNvSpPr txBox="1">
            <a:spLocks noChangeArrowheads="1"/>
          </p:cNvSpPr>
          <p:nvPr userDrawn="1"/>
        </p:nvSpPr>
        <p:spPr bwMode="auto">
          <a:xfrm>
            <a:off x="481013" y="6927850"/>
            <a:ext cx="2781300" cy="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DDDDDD"/>
            </a:outerShdw>
          </a:effectLst>
        </p:spPr>
        <p:txBody>
          <a:bodyPr lIns="91415" tIns="45708" rIns="91415" bIns="45708">
            <a:spAutoFit/>
          </a:bodyPr>
          <a:lstStyle/>
          <a:p>
            <a:pPr algn="l" eaLnBrk="1" latinLnBrk="1" hangingPunct="1">
              <a:defRPr/>
            </a:pPr>
            <a:r>
              <a:rPr kumimoji="1" lang="ko-KR" altLang="en-US" sz="1200" b="1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응용프레임워크프로그래밍</a:t>
            </a:r>
            <a:endParaRPr kumimoji="1" lang="en-US" altLang="ko-KR" sz="1200" b="1" dirty="0" smtClean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3382" name="Rectangle 38"/>
          <p:cNvSpPr>
            <a:spLocks noChangeArrowheads="1"/>
          </p:cNvSpPr>
          <p:nvPr userDrawn="1"/>
        </p:nvSpPr>
        <p:spPr bwMode="auto">
          <a:xfrm>
            <a:off x="3175" y="1063625"/>
            <a:ext cx="10258425" cy="10477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ko-KR" altLang="en-US">
              <a:cs typeface="+mn-cs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8D9F250-FC19-47BB-B884-91DB3B66301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4244975" y="7094538"/>
            <a:ext cx="2155825" cy="298450"/>
          </a:xfrm>
          <a:prstGeom prst="rect">
            <a:avLst/>
          </a:prstGeom>
          <a:ln/>
        </p:spPr>
        <p:txBody>
          <a:bodyPr/>
          <a:lstStyle>
            <a:defPPr>
              <a:defRPr lang="ko-KR"/>
            </a:defPPr>
            <a:lvl1pPr algn="ctr" rtl="0" fontAlgn="ctr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defRPr>
            </a:lvl1pPr>
            <a:lvl2pPr marL="457200" algn="ctr" rtl="0" fontAlgn="ctr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defRPr>
            </a:lvl2pPr>
            <a:lvl3pPr marL="914400" algn="ctr" rtl="0" fontAlgn="ctr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defRPr>
            </a:lvl3pPr>
            <a:lvl4pPr marL="1371600" algn="ctr" rtl="0" fontAlgn="ctr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defRPr>
            </a:lvl4pPr>
            <a:lvl5pPr marL="1828800" algn="ctr" rtl="0" fontAlgn="ctr" latinLnBrk="1">
              <a:spcBef>
                <a:spcPct val="0"/>
              </a:spcBef>
              <a:spcAft>
                <a:spcPct val="0"/>
              </a:spcAft>
              <a:defRPr kumimoji="1" sz="9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defRPr>
            </a:lvl5pPr>
            <a:lvl6pPr marL="2286000" algn="l" defTabSz="914400" rtl="0" eaLnBrk="1" latinLnBrk="1" hangingPunct="1">
              <a:defRPr kumimoji="1" sz="9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defRPr>
            </a:lvl6pPr>
            <a:lvl7pPr marL="2743200" algn="l" defTabSz="914400" rtl="0" eaLnBrk="1" latinLnBrk="1" hangingPunct="1">
              <a:defRPr kumimoji="1" sz="9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defRPr>
            </a:lvl7pPr>
            <a:lvl8pPr marL="3200400" algn="l" defTabSz="914400" rtl="0" eaLnBrk="1" latinLnBrk="1" hangingPunct="1">
              <a:defRPr kumimoji="1" sz="9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defRPr>
            </a:lvl8pPr>
            <a:lvl9pPr marL="3657600" algn="l" defTabSz="914400" rtl="0" eaLnBrk="1" latinLnBrk="1" hangingPunct="1">
              <a:defRPr kumimoji="1" sz="900" kern="1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charset="0"/>
              </a:defRPr>
            </a:lvl9pPr>
          </a:lstStyle>
          <a:p>
            <a:pPr>
              <a:defRPr/>
            </a:pPr>
            <a:r>
              <a:rPr lang="en-US" altLang="ko-KR"/>
              <a:t>- </a:t>
            </a:r>
            <a:fld id="{1DC734A7-8990-476C-A252-8A0013C84755}" type="slidenum">
              <a:rPr lang="en-US" altLang="ko-KR" smtClean="0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8" r:id="rId3"/>
    <p:sldLayoutId id="2147483663" r:id="rId4"/>
  </p:sldLayoutIdLst>
  <p:hf hdr="0" ftr="0" dt="0"/>
  <p:txStyles>
    <p:titleStyle>
      <a:lvl1pPr algn="ctr" defTabSz="952500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  <a:lvl2pPr algn="ctr" defTabSz="952500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2pPr>
      <a:lvl3pPr algn="ctr" defTabSz="952500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3pPr>
      <a:lvl4pPr algn="ctr" defTabSz="952500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4pPr>
      <a:lvl5pPr algn="ctr" defTabSz="952500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5pPr>
      <a:lvl6pPr marL="457200" algn="ctr" defTabSz="952500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6pPr>
      <a:lvl7pPr marL="914400" algn="ctr" defTabSz="952500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7pPr>
      <a:lvl8pPr marL="1371600" algn="ctr" defTabSz="952500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8pPr>
      <a:lvl9pPr marL="1828800" algn="ctr" defTabSz="952500" rtl="0" fontAlgn="base" latinLnBrk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굴림" pitchFamily="50" charset="-127"/>
          <a:ea typeface="굴림" pitchFamily="50" charset="-127"/>
        </a:defRPr>
      </a:lvl9pPr>
    </p:titleStyle>
    <p:bodyStyle>
      <a:lvl1pPr marL="342900" indent="-342900" algn="l" defTabSz="952500" rtl="0" eaLnBrk="0" fontAlgn="base" latinLnBrk="1" hangingPunct="0">
        <a:spcBef>
          <a:spcPct val="20000"/>
        </a:spcBef>
        <a:spcAft>
          <a:spcPct val="0"/>
        </a:spcAft>
        <a:buBlip>
          <a:blip r:embed="rId6"/>
        </a:buBlip>
        <a:defRPr kumimoji="1" sz="1400">
          <a:solidFill>
            <a:schemeClr val="tx1"/>
          </a:solidFill>
          <a:latin typeface="+mn-lt"/>
          <a:ea typeface="+mn-ea"/>
          <a:cs typeface="+mn-cs"/>
        </a:defRPr>
      </a:lvl1pPr>
      <a:lvl2pPr marL="179388" indent="277813" algn="l" defTabSz="952500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400">
          <a:solidFill>
            <a:schemeClr val="tx1"/>
          </a:solidFill>
          <a:latin typeface="+mn-lt"/>
          <a:ea typeface="+mn-ea"/>
        </a:defRPr>
      </a:lvl2pPr>
      <a:lvl3pPr marL="11906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  <a:ea typeface="+mn-ea"/>
        </a:defRPr>
      </a:lvl3pPr>
      <a:lvl4pPr marL="1668463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144713" indent="-239713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5pPr>
      <a:lvl6pPr marL="2601913" indent="-239713" algn="l" defTabSz="952500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6pPr>
      <a:lvl7pPr marL="3059113" indent="-239713" algn="l" defTabSz="952500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7pPr>
      <a:lvl8pPr marL="3516313" indent="-239713" algn="l" defTabSz="952500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8pPr>
      <a:lvl9pPr marL="3973513" indent="-239713" algn="l" defTabSz="952500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0.16/wiki/lib/exe/detail.php?id=egovframework:rte:fdl:ioc_container:bean_scope&amp;media=egovframework:rte:fdl:ioc_container:singleton.pn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6"/>
          <p:cNvSpPr txBox="1">
            <a:spLocks noChangeArrowheads="1"/>
          </p:cNvSpPr>
          <p:nvPr/>
        </p:nvSpPr>
        <p:spPr bwMode="auto">
          <a:xfrm>
            <a:off x="-12700" y="3581400"/>
            <a:ext cx="102616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</a:pPr>
            <a:r>
              <a:rPr lang="en-US" altLang="ko-KR" sz="1800" dirty="0" smtClean="0">
                <a:solidFill>
                  <a:schemeClr val="tx1"/>
                </a:solidFill>
                <a:latin typeface="Verdana" pitchFamily="34" charset="0"/>
                <a:ea typeface="굴림" pitchFamily="50" charset="-127"/>
              </a:rPr>
              <a:t>2019. </a:t>
            </a:r>
            <a:r>
              <a:rPr lang="en-US" altLang="ko-KR" sz="1800" dirty="0" smtClean="0">
                <a:solidFill>
                  <a:schemeClr val="tx1"/>
                </a:solidFill>
                <a:latin typeface="Verdana" pitchFamily="34" charset="0"/>
                <a:ea typeface="굴림" pitchFamily="50" charset="-127"/>
              </a:rPr>
              <a:t>10. 29</a:t>
            </a:r>
            <a:endParaRPr lang="en-US" altLang="ko-KR" sz="1800" dirty="0">
              <a:solidFill>
                <a:schemeClr val="tx1"/>
              </a:solidFill>
              <a:latin typeface="Verdana" pitchFamily="34" charset="0"/>
              <a:ea typeface="굴림" pitchFamily="50" charset="-127"/>
            </a:endParaRPr>
          </a:p>
          <a:p>
            <a:pPr fontAlgn="base">
              <a:spcBef>
                <a:spcPct val="50000"/>
              </a:spcBef>
            </a:pPr>
            <a:endParaRPr lang="en-US" altLang="ko-KR" sz="1800" dirty="0">
              <a:solidFill>
                <a:schemeClr val="tx1"/>
              </a:solidFill>
              <a:latin typeface="Verdana" pitchFamily="34" charset="0"/>
              <a:ea typeface="굴림" pitchFamily="50" charset="-127"/>
            </a:endParaRPr>
          </a:p>
          <a:p>
            <a:pPr fontAlgn="base">
              <a:spcBef>
                <a:spcPct val="50000"/>
              </a:spcBef>
            </a:pPr>
            <a:r>
              <a:rPr lang="ko-KR" altLang="en-US" sz="1800" b="1" dirty="0">
                <a:solidFill>
                  <a:schemeClr val="tx1"/>
                </a:solidFill>
                <a:latin typeface="Verdana" pitchFamily="34" charset="0"/>
                <a:ea typeface="굴림" pitchFamily="50" charset="-127"/>
              </a:rPr>
              <a:t>김 미 영</a:t>
            </a:r>
            <a:r>
              <a:rPr lang="ko-KR" altLang="en-US" sz="1800" dirty="0">
                <a:solidFill>
                  <a:schemeClr val="tx1"/>
                </a:solidFill>
                <a:latin typeface="Verdana" pitchFamily="34" charset="0"/>
                <a:ea typeface="굴림" pitchFamily="50" charset="-127"/>
              </a:rPr>
              <a:t>   </a:t>
            </a:r>
            <a:r>
              <a:rPr lang="en-US" altLang="ko-KR" sz="1800" dirty="0">
                <a:solidFill>
                  <a:schemeClr val="tx1"/>
                </a:solidFill>
                <a:latin typeface="Verdana" pitchFamily="34" charset="0"/>
                <a:ea typeface="굴림" pitchFamily="50" charset="-127"/>
              </a:rPr>
              <a:t>atronics@naver.com</a:t>
            </a:r>
          </a:p>
        </p:txBody>
      </p:sp>
      <p:sp>
        <p:nvSpPr>
          <p:cNvPr id="2051" name="Text Box 27"/>
          <p:cNvSpPr txBox="1">
            <a:spLocks noChangeArrowheads="1"/>
          </p:cNvSpPr>
          <p:nvPr/>
        </p:nvSpPr>
        <p:spPr bwMode="auto">
          <a:xfrm>
            <a:off x="738190" y="1951038"/>
            <a:ext cx="89292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b="1" dirty="0">
                <a:solidFill>
                  <a:schemeClr val="tx1"/>
                </a:solidFill>
              </a:rPr>
              <a:t>Chap </a:t>
            </a:r>
            <a:r>
              <a:rPr lang="en-US" altLang="ko-KR" sz="3200" b="1" dirty="0" smtClean="0">
                <a:solidFill>
                  <a:schemeClr val="tx1"/>
                </a:solidFill>
              </a:rPr>
              <a:t>4. </a:t>
            </a:r>
            <a:r>
              <a:rPr lang="en-US" altLang="ko-KR" sz="3200" b="1" dirty="0">
                <a:solidFill>
                  <a:schemeClr val="tx1"/>
                </a:solidFill>
              </a:rPr>
              <a:t>Spring</a:t>
            </a:r>
            <a:r>
              <a:rPr lang="ko-KR" altLang="en-US" sz="3200" b="1" dirty="0">
                <a:solidFill>
                  <a:schemeClr val="tx1"/>
                </a:solidFill>
              </a:rPr>
              <a:t> </a:t>
            </a:r>
            <a:r>
              <a:rPr lang="ko-KR" altLang="en-US" sz="3200" b="1" dirty="0" err="1" smtClean="0">
                <a:solidFill>
                  <a:schemeClr val="tx1"/>
                </a:solidFill>
              </a:rPr>
              <a:t>프레임웍</a:t>
            </a:r>
            <a:r>
              <a:rPr lang="ko-KR" altLang="en-US" sz="3200" b="1" dirty="0" smtClean="0">
                <a:solidFill>
                  <a:schemeClr val="tx1"/>
                </a:solidFill>
              </a:rPr>
              <a:t> 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9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2359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en-US" altLang="ko-KR" sz="2400" dirty="0" smtClean="0">
                <a:solidFill>
                  <a:schemeClr val="tx1"/>
                </a:solidFill>
                <a:cs typeface="+mn-cs"/>
              </a:rPr>
              <a:t> Framework </a:t>
            </a:r>
            <a:r>
              <a:rPr kumimoji="0" lang="ko-KR" altLang="en-US" sz="2400" dirty="0" smtClean="0">
                <a:solidFill>
                  <a:schemeClr val="tx1"/>
                </a:solidFill>
                <a:cs typeface="+mn-cs"/>
              </a:rPr>
              <a:t>흐름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2000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년대 중반 이후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400"/>
              </a:lnSpc>
              <a:buFont typeface="Verdana" panose="020B0604030504040204" pitchFamily="34" charset="0"/>
              <a:buChar char="−"/>
            </a:pP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 빠르고 가벼운 개발 방식 </a:t>
            </a:r>
          </a:p>
          <a:p>
            <a:pPr lvl="2" algn="l" eaLnBrk="0" fontAlgn="base" latinLnBrk="0" hangingPunct="0">
              <a:lnSpc>
                <a:spcPts val="2400"/>
              </a:lnSpc>
              <a:buFont typeface="Verdana" panose="020B0604030504040204" pitchFamily="34" charset="0"/>
              <a:buChar char="−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 작은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서비스의 군집화 </a:t>
            </a:r>
          </a:p>
          <a:p>
            <a:pPr lvl="2" algn="l" eaLnBrk="0" fontAlgn="base" latinLnBrk="0" hangingPunct="0">
              <a:lnSpc>
                <a:spcPts val="2400"/>
              </a:lnSpc>
              <a:buFont typeface="Verdana" panose="020B0604030504040204" pitchFamily="34" charset="0"/>
              <a:buChar char="−"/>
            </a:pPr>
            <a:r>
              <a:rPr kumimoji="0" lang="en-US" altLang="ko-KR" sz="1800" dirty="0">
                <a:solidFill>
                  <a:schemeClr val="tx1"/>
                </a:solidFill>
              </a:rPr>
              <a:t> LightWeight Framework</a:t>
            </a: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2010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년 이후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400"/>
              </a:lnSpc>
              <a:buFont typeface="Verdana" panose="020B0604030504040204" pitchFamily="34" charset="0"/>
              <a:buChar char="−"/>
            </a:pP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microservice</a:t>
            </a:r>
            <a:endParaRPr kumimoji="0" lang="en-US" altLang="ko-KR" sz="1800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345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10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328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Spring Framework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Spring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이라는 이름의 기원은 전통적인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J2EE </a:t>
            </a:r>
            <a:r>
              <a:rPr kumimoji="0" lang="ko-KR" altLang="en-US" sz="2000" dirty="0" err="1">
                <a:solidFill>
                  <a:schemeClr val="tx1"/>
                </a:solidFill>
                <a:cs typeface="+mn-cs"/>
              </a:rPr>
              <a:t>를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“</a:t>
            </a:r>
            <a:r>
              <a:rPr kumimoji="0" lang="ko-KR" altLang="en-US" sz="2000" dirty="0" err="1">
                <a:solidFill>
                  <a:schemeClr val="tx1"/>
                </a:solidFill>
                <a:cs typeface="+mn-cs"/>
              </a:rPr>
              <a:t>겨울”에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빗대어 </a:t>
            </a: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 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“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겨울” 후의 “</a:t>
            </a:r>
            <a:r>
              <a:rPr kumimoji="0" lang="ko-KR" altLang="en-US" sz="2000" dirty="0" err="1">
                <a:solidFill>
                  <a:schemeClr val="tx1"/>
                </a:solidFill>
                <a:cs typeface="+mn-cs"/>
              </a:rPr>
              <a:t>봄”으로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새로운 시작을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의미함</a:t>
            </a:r>
            <a:endParaRPr kumimoji="0" lang="ko-KR" altLang="en-US" sz="20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	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–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Rod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Johnson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이 창시한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개발프레임워크</a:t>
            </a:r>
            <a:endParaRPr kumimoji="0" lang="ko-KR" altLang="en-US" sz="18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	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– 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EJB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가 제공했던 대부분의 기능을 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      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일반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POJO(Plain Old Java Object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)</a:t>
            </a:r>
            <a:r>
              <a:rPr kumimoji="0" lang="ko-KR" altLang="en-US" sz="1800" dirty="0" err="1" smtClean="0">
                <a:solidFill>
                  <a:schemeClr val="tx1"/>
                </a:solidFill>
                <a:cs typeface="+mn-cs"/>
              </a:rPr>
              <a:t>를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사용하여 개발할 수 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      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있도록 지원함</a:t>
            </a:r>
            <a:endParaRPr kumimoji="0" lang="ko-KR" altLang="en-US" sz="18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	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–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엔터프라이즈 어플리케이션 개발의 복잡성을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줄이기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위한 목적으로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개발됨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marL="800100" lvl="1" indent="-342900" algn="l" eaLnBrk="0" fontAlgn="base" latinLnBrk="0" hangingPunct="0">
              <a:buFont typeface="Wingdings" panose="05000000000000000000" pitchFamily="2" charset="2"/>
              <a:buChar char="ü"/>
            </a:pPr>
            <a:endParaRPr kumimoji="0" lang="ko-KR" altLang="en-US" sz="1800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23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11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8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Spring </a:t>
            </a:r>
            <a:r>
              <a:rPr kumimoji="0" lang="en-US" altLang="ko-KR" sz="2400" dirty="0" smtClean="0">
                <a:solidFill>
                  <a:schemeClr val="tx1"/>
                </a:solidFill>
                <a:cs typeface="+mn-cs"/>
              </a:rPr>
              <a:t>Framework </a:t>
            </a:r>
            <a:r>
              <a:rPr kumimoji="0" lang="ko-KR" altLang="en-US" sz="2400" dirty="0" smtClean="0">
                <a:solidFill>
                  <a:schemeClr val="tx1"/>
                </a:solidFill>
                <a:cs typeface="+mn-cs"/>
              </a:rPr>
              <a:t>구성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어플리케이션을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구성하는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Bean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객체의 생명 주기를 관장하는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Core </a:t>
            </a:r>
            <a:r>
              <a:rPr kumimoji="0" lang="ko-KR" altLang="en-US" sz="2000" dirty="0" err="1">
                <a:solidFill>
                  <a:schemeClr val="tx1"/>
                </a:solidFill>
                <a:cs typeface="+mn-cs"/>
              </a:rPr>
              <a:t>를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</a:t>
            </a: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  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기반으로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DAO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, ORM, AOP, JEE, Web </a:t>
            </a:r>
            <a:r>
              <a:rPr kumimoji="0" lang="ko-KR" altLang="en-US" sz="2000" dirty="0" err="1">
                <a:solidFill>
                  <a:schemeClr val="tx1"/>
                </a:solidFill>
                <a:cs typeface="+mn-cs"/>
              </a:rPr>
              <a:t>으로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구성됨</a:t>
            </a:r>
          </a:p>
          <a:p>
            <a:pPr lvl="1" algn="l" eaLnBrk="0" fontAlgn="base" latinLnBrk="0" hangingPunct="0">
              <a:lnSpc>
                <a:spcPts val="2800"/>
              </a:lnSpc>
            </a:pPr>
            <a:endParaRPr kumimoji="0" lang="ko-KR" altLang="en-US" sz="20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	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109" y="2477864"/>
            <a:ext cx="4926725" cy="4363036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8590" y="2404872"/>
            <a:ext cx="5127423" cy="45372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397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12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</a:rPr>
              <a:t>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5488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Spring</a:t>
            </a: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의 주요 특징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경량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(</a:t>
            </a:r>
            <a:r>
              <a:rPr kumimoji="0" lang="en-US" altLang="ko-KR" sz="2000" b="1" dirty="0">
                <a:solidFill>
                  <a:schemeClr val="tx1"/>
                </a:solidFill>
                <a:cs typeface="+mn-cs"/>
              </a:rPr>
              <a:t>Lightweight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)</a:t>
            </a:r>
          </a:p>
          <a:p>
            <a:pPr lvl="2" algn="l" eaLnBrk="0" fontAlgn="base" latinLnBrk="0" hangingPunct="0">
              <a:lnSpc>
                <a:spcPts val="2800"/>
              </a:lnSpc>
              <a:buFont typeface="Verdana" panose="020B0604030504040204" pitchFamily="34" charset="0"/>
              <a:buChar char="−"/>
            </a:pPr>
            <a:r>
              <a:rPr kumimoji="0" lang="en-US" altLang="ko-KR" sz="2000" b="1" dirty="0">
                <a:solidFill>
                  <a:schemeClr val="tx1"/>
                </a:solidFill>
                <a:cs typeface="+mn-cs"/>
              </a:rPr>
              <a:t> Jar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파일에 의해 개발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,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실행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,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배포가 빠름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제어 역행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(</a:t>
            </a:r>
            <a:r>
              <a:rPr kumimoji="0" lang="en-US" altLang="ko-KR" sz="2000" dirty="0" err="1">
                <a:solidFill>
                  <a:schemeClr val="tx1"/>
                </a:solidFill>
                <a:cs typeface="+mn-cs"/>
              </a:rPr>
              <a:t>IoC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: Inversion of Control)</a:t>
            </a:r>
          </a:p>
          <a:p>
            <a:pPr lvl="2" algn="l" eaLnBrk="0" fontAlgn="base" latinLnBrk="0" hangingPunct="0">
              <a:lnSpc>
                <a:spcPts val="2800"/>
              </a:lnSpc>
              <a:buFont typeface="Verdana" panose="020B0604030504040204" pitchFamily="34" charset="0"/>
              <a:buChar char="−"/>
            </a:pP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컴포넌트 개발 시 객체간 낮은 결합도를 유지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800"/>
              </a:lnSpc>
              <a:buFont typeface="Verdana" panose="020B0604030504040204" pitchFamily="34" charset="0"/>
              <a:buChar char="−"/>
            </a:pP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객체생성을 자바코드로 직접 처리하지 않고 컨테이너가 대신 처리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marL="998537" lvl="2" algn="l" eaLnBrk="0" fontAlgn="base" latinLnBrk="0" hangingPunct="0">
              <a:lnSpc>
                <a:spcPts val="2800"/>
              </a:lnSpc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  (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의존성 주입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(DI : Dependency Injection))</a:t>
            </a:r>
          </a:p>
          <a:p>
            <a:pPr lvl="2" algn="l" eaLnBrk="0" fontAlgn="base" latinLnBrk="0" hangingPunct="0">
              <a:lnSpc>
                <a:spcPts val="2800"/>
              </a:lnSpc>
              <a:buFont typeface="Verdana" panose="020B0604030504040204" pitchFamily="34" charset="0"/>
              <a:buChar char="−"/>
            </a:pP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객체사이의 의존 관계 역시 컨테이너가 처리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AOP(Aspect </a:t>
            </a:r>
            <a:r>
              <a:rPr kumimoji="0" lang="en-US" altLang="ko-KR" sz="2000" dirty="0" err="1">
                <a:solidFill>
                  <a:schemeClr val="tx1"/>
                </a:solidFill>
                <a:cs typeface="+mn-cs"/>
              </a:rPr>
              <a:t>Orientied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Programming) </a:t>
            </a:r>
          </a:p>
          <a:p>
            <a:pPr lvl="2" algn="l" eaLnBrk="0" fontAlgn="base" latinLnBrk="0" hangingPunct="0">
              <a:lnSpc>
                <a:spcPts val="2800"/>
              </a:lnSpc>
              <a:buFont typeface="Verdana" panose="020B0604030504040204" pitchFamily="34" charset="0"/>
              <a:buChar char="−"/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비즈니스 메서드 개발 시 핵심 비즈니스 로직과 반복되는 공통로직을 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marL="998537" lvl="2" algn="l" eaLnBrk="0" fontAlgn="base" latinLnBrk="0" hangingPunct="0">
              <a:lnSpc>
                <a:spcPts val="2800"/>
              </a:lnSpc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 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분리하여 응집도가 높게 개발하도록 지원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800"/>
              </a:lnSpc>
              <a:buFont typeface="Verdana" panose="020B0604030504040204" pitchFamily="34" charset="0"/>
              <a:buChar char="−"/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로깅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,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보안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, </a:t>
            </a:r>
            <a:r>
              <a:rPr kumimoji="0" lang="ko-KR" altLang="en-US" sz="2000" dirty="0" err="1">
                <a:solidFill>
                  <a:schemeClr val="tx1"/>
                </a:solidFill>
                <a:cs typeface="+mn-cs"/>
              </a:rPr>
              <a:t>트랜젝션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컨테이너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(</a:t>
            </a:r>
            <a:r>
              <a:rPr kumimoji="0" lang="en-US" altLang="ko-KR" sz="2000" b="1" dirty="0">
                <a:solidFill>
                  <a:schemeClr val="tx1"/>
                </a:solidFill>
                <a:cs typeface="+mn-cs"/>
              </a:rPr>
              <a:t>Container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)</a:t>
            </a:r>
          </a:p>
          <a:p>
            <a:pPr lvl="2" algn="l" eaLnBrk="0" fontAlgn="base" latinLnBrk="0" hangingPunct="0">
              <a:lnSpc>
                <a:spcPts val="2800"/>
              </a:lnSpc>
              <a:buFont typeface="Verdana" panose="020B0604030504040204" pitchFamily="34" charset="0"/>
              <a:buChar char="−"/>
            </a:pP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객체의 생성과 관리와 객체 운용에 필요한 다양한 기능 담당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800"/>
              </a:lnSpc>
              <a:buFont typeface="Verdana" panose="020B0604030504040204" pitchFamily="34" charset="0"/>
              <a:buChar char="−"/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err="1">
                <a:solidFill>
                  <a:schemeClr val="tx1"/>
                </a:solidFill>
                <a:cs typeface="+mn-cs"/>
              </a:rPr>
              <a:t>IoC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컨테이너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49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13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특징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400" dirty="0" smtClean="0">
                <a:solidFill>
                  <a:schemeClr val="tx1"/>
                </a:solidFill>
                <a:cs typeface="+mn-cs"/>
              </a:rPr>
              <a:t>IoC </a:t>
            </a: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Container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프레임워크의 기본적인 기능인 </a:t>
            </a: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  IoC(Inversion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of Control) Container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기능을 제공하는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서비스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객체의 생성 시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,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객체가 참조하고 있는 타 객체에 대한 의존성을 </a:t>
            </a: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  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소스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코드 내부에서 하드 코딩하는 것이 아닌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,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소스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코드 외부에서 </a:t>
            </a: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  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설정하게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함으로써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,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유연성 및 확장성을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향상시킴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.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주요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기능</a:t>
            </a: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Dependency Injection</a:t>
            </a: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Bean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Lifecycle Management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의존성 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관리의 중요성</a:t>
            </a:r>
          </a:p>
        </p:txBody>
      </p:sp>
    </p:spTree>
    <p:extLst>
      <p:ext uri="{BB962C8B-B14F-4D97-AF65-F5344CB8AC3E}">
        <p14:creationId xmlns:p14="http://schemas.microsoft.com/office/powerpoint/2010/main" val="130986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14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특징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405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의존성 주입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마틴 </a:t>
            </a:r>
            <a:r>
              <a:rPr lang="ko-KR" altLang="en-US" sz="1800" dirty="0" err="1">
                <a:solidFill>
                  <a:schemeClr val="tx1"/>
                </a:solidFill>
              </a:rPr>
              <a:t>파울러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</a:rPr>
              <a:t>https</a:t>
            </a:r>
            <a:r>
              <a:rPr lang="en-US" altLang="ko-KR" sz="1600" dirty="0">
                <a:solidFill>
                  <a:schemeClr val="tx1"/>
                </a:solidFill>
              </a:rPr>
              <a:t>://www.martinfowler.com/articles/injection.html#FormsOfDependencyInjection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 smtClean="0">
                <a:solidFill>
                  <a:schemeClr val="tx1"/>
                </a:solidFill>
              </a:rPr>
              <a:t> 코드의 </a:t>
            </a:r>
            <a:r>
              <a:rPr lang="ko-KR" altLang="en-US" sz="1800" dirty="0">
                <a:solidFill>
                  <a:schemeClr val="tx1"/>
                </a:solidFill>
              </a:rPr>
              <a:t>내부에서 객체간의 연결을 이루지 않고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</a:t>
            </a:r>
            <a:r>
              <a:rPr lang="ko-KR" altLang="en-US" sz="1800" dirty="0" smtClean="0">
                <a:solidFill>
                  <a:schemeClr val="tx1"/>
                </a:solidFill>
              </a:rPr>
              <a:t>외부에서 </a:t>
            </a:r>
            <a:r>
              <a:rPr lang="ko-KR" altLang="en-US" sz="1800" dirty="0">
                <a:solidFill>
                  <a:schemeClr val="tx1"/>
                </a:solidFill>
              </a:rPr>
              <a:t>설정을 통해서 </a:t>
            </a:r>
            <a:r>
              <a:rPr lang="ko-KR" altLang="en-US" sz="1800" dirty="0" err="1">
                <a:solidFill>
                  <a:schemeClr val="tx1"/>
                </a:solidFill>
              </a:rPr>
              <a:t>객체간을</a:t>
            </a:r>
            <a:r>
              <a:rPr lang="ko-KR" altLang="en-US" sz="1800" dirty="0">
                <a:solidFill>
                  <a:schemeClr val="tx1"/>
                </a:solidFill>
              </a:rPr>
              <a:t> 연결하는 패턴 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 smtClean="0">
                <a:solidFill>
                  <a:schemeClr val="tx1"/>
                </a:solidFill>
              </a:rPr>
              <a:t> 컴파일 시점이 </a:t>
            </a:r>
            <a:r>
              <a:rPr lang="ko-KR" altLang="en-US" sz="1800" dirty="0">
                <a:solidFill>
                  <a:schemeClr val="tx1"/>
                </a:solidFill>
              </a:rPr>
              <a:t>아닌 </a:t>
            </a:r>
            <a:r>
              <a:rPr lang="ko-KR" altLang="en-US" sz="1800" dirty="0" smtClean="0">
                <a:solidFill>
                  <a:schemeClr val="tx1"/>
                </a:solidFill>
              </a:rPr>
              <a:t>실행 시점에 </a:t>
            </a:r>
            <a:r>
              <a:rPr lang="ko-KR" altLang="en-US" sz="1800" dirty="0">
                <a:solidFill>
                  <a:schemeClr val="tx1"/>
                </a:solidFill>
              </a:rPr>
              <a:t>의존 관계가 완성되는 방식 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 smtClean="0">
                <a:solidFill>
                  <a:schemeClr val="tx1"/>
                </a:solidFill>
              </a:rPr>
              <a:t> 스프링의 </a:t>
            </a:r>
            <a:r>
              <a:rPr lang="ko-KR" altLang="en-US" sz="1800" dirty="0">
                <a:solidFill>
                  <a:schemeClr val="tx1"/>
                </a:solidFill>
              </a:rPr>
              <a:t>경우 의존성 주입을 쉽게 적용할 수 있는 프레임워크 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b="1" dirty="0">
              <a:solidFill>
                <a:schemeClr val="tx1"/>
              </a:solidFill>
            </a:endParaRPr>
          </a:p>
          <a:p>
            <a:pPr lvl="2" algn="l" eaLnBrk="0" fontAlgn="base" latinLnBrk="0" hangingPunct="0">
              <a:lnSpc>
                <a:spcPts val="2800"/>
              </a:lnSpc>
              <a:buFont typeface="Verdana" panose="020B0604030504040204" pitchFamily="34" charset="0"/>
              <a:buChar char="−"/>
            </a:pP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10" y="4320550"/>
            <a:ext cx="6834208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30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15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특징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333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AOP(Aspect-Oriented Programming)</a:t>
            </a: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지원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시스템 전반에 필요한 기능들을 모듈화 시키고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, 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 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비즈니스 </a:t>
            </a:r>
            <a:r>
              <a:rPr kumimoji="0" lang="ko-KR" altLang="en-US" sz="1800" dirty="0" err="1">
                <a:solidFill>
                  <a:schemeClr val="tx1"/>
                </a:solidFill>
                <a:cs typeface="+mn-cs"/>
              </a:rPr>
              <a:t>로직을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 가지는 객체와 결합하는 방식 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crosss-concern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: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횡단 관심사로 번역 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 보안이나 로깅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,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트랜잭션 처리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같이 시스템 여기저기서 필요한 공통적인 기능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AOP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는 횡단 관심사를 분리하고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, 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이를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결합하는 기능이 필요한데 스프링은 이러한 기능을 프레임워크에서 지원 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Spring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AOP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는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Proxy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객체를 생성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69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51897" y="1244600"/>
            <a:ext cx="9261475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400" dirty="0">
                <a:solidFill>
                  <a:schemeClr val="tx1"/>
                </a:solidFill>
              </a:rPr>
              <a:t>Spring </a:t>
            </a:r>
            <a:r>
              <a:rPr kumimoji="0" lang="ko-KR" altLang="en-US" sz="2400" dirty="0">
                <a:solidFill>
                  <a:schemeClr val="tx1"/>
                </a:solidFill>
              </a:rPr>
              <a:t>구조</a:t>
            </a:r>
            <a:endParaRPr kumimoji="0" lang="en-US" altLang="ko-KR" sz="24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>
                <a:solidFill>
                  <a:schemeClr val="tx1"/>
                </a:solidFill>
              </a:rPr>
              <a:t> </a:t>
            </a:r>
            <a:endParaRPr kumimoji="0" lang="ko-KR" altLang="en-US" sz="2000" b="1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4092575" y="6614460"/>
            <a:ext cx="2155825" cy="298450"/>
          </a:xfrm>
        </p:spPr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16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97" y="1334356"/>
            <a:ext cx="6019103" cy="5538866"/>
          </a:xfrm>
          <a:prstGeom prst="rect">
            <a:avLst/>
          </a:prstGeom>
          <a:ln>
            <a:noFill/>
          </a:ln>
        </p:spPr>
      </p:pic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구조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031794" y="3203245"/>
            <a:ext cx="2056299" cy="11323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626647" y="1943346"/>
            <a:ext cx="7868256" cy="4949719"/>
            <a:chOff x="1610690" y="2277942"/>
            <a:chExt cx="7868256" cy="4942466"/>
          </a:xfrm>
        </p:grpSpPr>
        <p:sp>
          <p:nvSpPr>
            <p:cNvPr id="3" name="직사각형 2"/>
            <p:cNvSpPr/>
            <p:nvPr/>
          </p:nvSpPr>
          <p:spPr bwMode="auto">
            <a:xfrm>
              <a:off x="1988831" y="2361626"/>
              <a:ext cx="1507404" cy="19331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525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flipH="1">
              <a:off x="6229919" y="2277942"/>
              <a:ext cx="2114581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smtClean="0">
                  <a:solidFill>
                    <a:schemeClr val="tx1"/>
                  </a:solidFill>
                </a:rPr>
                <a:t>개발되는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Java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코드의 경로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2036275" y="3226121"/>
              <a:ext cx="2056299" cy="15147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525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6210951" y="2870956"/>
              <a:ext cx="3263513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smtClean="0">
                  <a:solidFill>
                    <a:schemeClr val="tx1"/>
                  </a:solidFill>
                </a:rPr>
                <a:t>서버가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실행될 때 필요한 설정 파일의 경로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2027311" y="3405417"/>
              <a:ext cx="2056299" cy="10426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525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6210950" y="3323451"/>
              <a:ext cx="3263515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smtClean="0">
                  <a:solidFill>
                    <a:schemeClr val="tx1"/>
                  </a:solidFill>
                </a:rPr>
                <a:t>테스트 전용 경로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각 테스트 코드 작성 경로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flipH="1">
              <a:off x="6215368" y="3683501"/>
              <a:ext cx="3263515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smtClean="0">
                  <a:solidFill>
                    <a:schemeClr val="tx1"/>
                  </a:solidFill>
                </a:rPr>
                <a:t>테스트 시에만 사용되는 설정 파일들 경로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3055460" y="5881284"/>
              <a:ext cx="851170" cy="15644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525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flipH="1">
              <a:off x="6215368" y="5364932"/>
              <a:ext cx="3263515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 smtClean="0">
                  <a:solidFill>
                    <a:schemeClr val="tx1"/>
                  </a:solidFill>
                </a:rPr>
                <a:t>Spring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설정 파일의 경로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6215367" y="6320745"/>
              <a:ext cx="3263515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 smtClean="0">
                  <a:solidFill>
                    <a:schemeClr val="tx1"/>
                  </a:solidFill>
                </a:rPr>
                <a:t>JSP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파일</a:t>
              </a:r>
              <a:r>
                <a:rPr lang="ko-KR" altLang="en-US" sz="1200" dirty="0">
                  <a:solidFill>
                    <a:schemeClr val="tx1"/>
                  </a:solidFill>
                </a:rPr>
                <a:t>의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경로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flipH="1">
              <a:off x="6215368" y="6640514"/>
              <a:ext cx="3263515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smtClean="0">
                  <a:solidFill>
                    <a:schemeClr val="tx1"/>
                  </a:solidFill>
                </a:rPr>
                <a:t>웹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설정 파일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(Tomcat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의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web.xml)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3055460" y="6481482"/>
              <a:ext cx="675808" cy="12307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525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Arial" charset="0"/>
              </a:endParaRP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1610690" y="7002079"/>
              <a:ext cx="1143780" cy="165204"/>
            </a:xfrm>
            <a:prstGeom prst="rect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525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Arial" charset="0"/>
              </a:endParaRPr>
            </a:p>
          </p:txBody>
        </p:sp>
        <p:cxnSp>
          <p:nvCxnSpPr>
            <p:cNvPr id="8" name="꺾인 연결선 7"/>
            <p:cNvCxnSpPr>
              <a:stCxn id="3" idx="3"/>
              <a:endCxn id="6" idx="3"/>
            </p:cNvCxnSpPr>
            <p:nvPr/>
          </p:nvCxnSpPr>
          <p:spPr bwMode="auto">
            <a:xfrm>
              <a:off x="3496235" y="2458284"/>
              <a:ext cx="2729753" cy="2528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꺾인 연결선 22"/>
            <p:cNvCxnSpPr>
              <a:endCxn id="10" idx="3"/>
            </p:cNvCxnSpPr>
            <p:nvPr/>
          </p:nvCxnSpPr>
          <p:spPr bwMode="auto">
            <a:xfrm flipV="1">
              <a:off x="4092574" y="3009456"/>
              <a:ext cx="2118377" cy="301105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꺾인 연결선 24"/>
            <p:cNvCxnSpPr/>
            <p:nvPr/>
          </p:nvCxnSpPr>
          <p:spPr bwMode="auto">
            <a:xfrm flipV="1">
              <a:off x="4101936" y="3449363"/>
              <a:ext cx="2110605" cy="706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꺾인 연결선 28"/>
            <p:cNvCxnSpPr/>
            <p:nvPr/>
          </p:nvCxnSpPr>
          <p:spPr bwMode="auto">
            <a:xfrm>
              <a:off x="4096990" y="3611159"/>
              <a:ext cx="2104598" cy="20797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직사각형 32"/>
            <p:cNvSpPr/>
            <p:nvPr/>
          </p:nvSpPr>
          <p:spPr bwMode="auto">
            <a:xfrm>
              <a:off x="3731268" y="6158753"/>
              <a:ext cx="1975612" cy="147918"/>
            </a:xfrm>
            <a:prstGeom prst="rect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525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Arial" charset="0"/>
              </a:endParaRP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3402560" y="6320745"/>
              <a:ext cx="1975612" cy="133844"/>
            </a:xfrm>
            <a:prstGeom prst="rect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525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Arial" charset="0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3055460" y="6619601"/>
              <a:ext cx="851170" cy="123074"/>
            </a:xfrm>
            <a:prstGeom prst="rect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52500" rtl="0" eaLnBrk="1" fontAlgn="ctr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9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Y견고딕" pitchFamily="18" charset="-127"/>
                <a:ea typeface="HY견고딕" pitchFamily="18" charset="-127"/>
                <a:cs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6210949" y="5704730"/>
              <a:ext cx="3263515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smtClean="0">
                  <a:solidFill>
                    <a:schemeClr val="tx1"/>
                  </a:solidFill>
                </a:rPr>
                <a:t>웹과 관련된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Spring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설정 파일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(MVC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컨트롤러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)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6215431" y="6005047"/>
              <a:ext cx="3263515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 smtClean="0">
                  <a:solidFill>
                    <a:schemeClr val="tx1"/>
                  </a:solidFill>
                </a:rPr>
                <a:t>Spring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설정 파일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빈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 DB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연동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로그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6201587" y="6943409"/>
              <a:ext cx="3277358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err="1" smtClean="0">
                  <a:solidFill>
                    <a:schemeClr val="tx1"/>
                  </a:solidFill>
                </a:rPr>
                <a:t>메이븐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리파지터리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라이브러리목록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설정파일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꺾인 연결선 38"/>
            <p:cNvCxnSpPr>
              <a:endCxn id="16" idx="3"/>
            </p:cNvCxnSpPr>
            <p:nvPr/>
          </p:nvCxnSpPr>
          <p:spPr bwMode="auto">
            <a:xfrm flipV="1">
              <a:off x="3906630" y="5503432"/>
              <a:ext cx="2308738" cy="421965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꺾인 연결선 42"/>
            <p:cNvCxnSpPr/>
            <p:nvPr/>
          </p:nvCxnSpPr>
          <p:spPr bwMode="auto">
            <a:xfrm flipV="1">
              <a:off x="3731331" y="6508376"/>
              <a:ext cx="2481210" cy="31036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꺾인 연결선 48"/>
            <p:cNvCxnSpPr>
              <a:endCxn id="36" idx="3"/>
            </p:cNvCxnSpPr>
            <p:nvPr/>
          </p:nvCxnSpPr>
          <p:spPr bwMode="auto">
            <a:xfrm flipV="1">
              <a:off x="5706880" y="5843230"/>
              <a:ext cx="504069" cy="40003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꺾인 연결선 51"/>
            <p:cNvCxnSpPr>
              <a:endCxn id="37" idx="3"/>
            </p:cNvCxnSpPr>
            <p:nvPr/>
          </p:nvCxnSpPr>
          <p:spPr bwMode="auto">
            <a:xfrm flipV="1">
              <a:off x="5389186" y="6143547"/>
              <a:ext cx="826245" cy="263977"/>
            </a:xfrm>
            <a:prstGeom prst="bentConnector3">
              <a:avLst>
                <a:gd name="adj1" fmla="val 80922"/>
              </a:avLst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꺾인 연결선 54"/>
            <p:cNvCxnSpPr>
              <a:endCxn id="18" idx="3"/>
            </p:cNvCxnSpPr>
            <p:nvPr/>
          </p:nvCxnSpPr>
          <p:spPr bwMode="auto">
            <a:xfrm>
              <a:off x="3906630" y="6666505"/>
              <a:ext cx="2308738" cy="11250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꺾인 연결선 56"/>
            <p:cNvCxnSpPr>
              <a:endCxn id="38" idx="3"/>
            </p:cNvCxnSpPr>
            <p:nvPr/>
          </p:nvCxnSpPr>
          <p:spPr bwMode="auto">
            <a:xfrm flipV="1">
              <a:off x="2754470" y="7081909"/>
              <a:ext cx="3447117" cy="572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77266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17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구조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51897" y="1244600"/>
            <a:ext cx="9261475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400" dirty="0">
                <a:solidFill>
                  <a:schemeClr val="tx1"/>
                </a:solidFill>
              </a:rPr>
              <a:t>Spring </a:t>
            </a:r>
            <a:r>
              <a:rPr kumimoji="0" lang="ko-KR" altLang="en-US" sz="2400" dirty="0">
                <a:solidFill>
                  <a:schemeClr val="tx1"/>
                </a:solidFill>
              </a:rPr>
              <a:t>설정파일</a:t>
            </a:r>
            <a:endParaRPr kumimoji="0" lang="en-US" altLang="ko-KR" sz="24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endParaRPr kumimoji="0" lang="ko-KR" altLang="en-US" sz="2000" b="1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E394D44-B145-4084-BEDD-A9C6E75FC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15677"/>
              </p:ext>
            </p:extLst>
          </p:nvPr>
        </p:nvGraphicFramePr>
        <p:xfrm>
          <a:off x="378140" y="1878758"/>
          <a:ext cx="9721350" cy="4746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6330">
                  <a:extLst>
                    <a:ext uri="{9D8B030D-6E8A-4147-A177-3AD203B41FA5}">
                      <a16:colId xmlns:a16="http://schemas.microsoft.com/office/drawing/2014/main" val="1020874538"/>
                    </a:ext>
                  </a:extLst>
                </a:gridCol>
                <a:gridCol w="3312460">
                  <a:extLst>
                    <a:ext uri="{9D8B030D-6E8A-4147-A177-3AD203B41FA5}">
                      <a16:colId xmlns:a16="http://schemas.microsoft.com/office/drawing/2014/main" val="626087885"/>
                    </a:ext>
                  </a:extLst>
                </a:gridCol>
                <a:gridCol w="4032560">
                  <a:extLst>
                    <a:ext uri="{9D8B030D-6E8A-4147-A177-3AD203B41FA5}">
                      <a16:colId xmlns:a16="http://schemas.microsoft.com/office/drawing/2014/main" val="710107360"/>
                    </a:ext>
                  </a:extLst>
                </a:gridCol>
              </a:tblGrid>
              <a:tr h="4163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파일명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위치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227698"/>
                  </a:ext>
                </a:extLst>
              </a:tr>
              <a:tr h="543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pom.xml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필요한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라이브러리 파일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577101"/>
                  </a:ext>
                </a:extLst>
              </a:tr>
              <a:tr h="4924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web.xml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web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환경설정파일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src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/main/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webapp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/WEB-INF/web.xml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05305"/>
                  </a:ext>
                </a:extLst>
              </a:tr>
              <a:tr h="510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servlet-context.xml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스프링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MVC 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의 컨트롤러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src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/main/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webapp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/WEB-INF/spring/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appServlet</a:t>
                      </a:r>
                      <a:endParaRPr lang="en-US" altLang="ko-KR" sz="1200" dirty="0">
                        <a:solidFill>
                          <a:schemeClr val="tx2"/>
                        </a:solidFill>
                        <a:latin typeface="HY견고딕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727482"/>
                  </a:ext>
                </a:extLst>
              </a:tr>
              <a:tr h="5100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xxxxxx.xml</a:t>
                      </a:r>
                      <a:r>
                        <a:rPr lang="ko-KR" altLang="en-US" sz="12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XML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Mapper 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파일의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src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/main/resources/mappers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7750226"/>
                  </a:ext>
                </a:extLst>
              </a:tr>
              <a:tr h="683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root-context.xml</a:t>
                      </a:r>
                      <a:endParaRPr lang="ko-KR" altLang="en-US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Bean</a:t>
                      </a:r>
                      <a:r>
                        <a:rPr lang="ko-KR" altLang="en-US" sz="12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</a:t>
                      </a:r>
                      <a:r>
                        <a:rPr lang="en-US" altLang="ko-KR" sz="12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XML 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네임 스페이스</a:t>
                      </a:r>
                      <a:endParaRPr lang="en-US" altLang="ko-KR" sz="12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2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myBatis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-Spring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에서 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XML Mapper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src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/main/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webapp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/WEB-INF/spring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442767"/>
                  </a:ext>
                </a:extLst>
              </a:tr>
              <a:tr h="5339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mybatis-config.xml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Mybatis</a:t>
                      </a:r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설정파일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src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/main/resources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012593"/>
                  </a:ext>
                </a:extLst>
              </a:tr>
              <a:tr h="542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log4jdbc.log4j2.properties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Log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설정 파일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src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/main/resources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195993"/>
                  </a:ext>
                </a:extLst>
              </a:tr>
              <a:tr h="513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logback.xml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Log </a:t>
                      </a:r>
                      <a:r>
                        <a:rPr lang="ko-KR" altLang="en-US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 파일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src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HY견고딕" pitchFamily="18" charset="-127"/>
                        </a:rPr>
                        <a:t>/main/resources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60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423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18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구조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51897" y="1244600"/>
            <a:ext cx="9261475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400" dirty="0">
                <a:solidFill>
                  <a:schemeClr val="tx1"/>
                </a:solidFill>
              </a:rPr>
              <a:t>Spring </a:t>
            </a:r>
            <a:r>
              <a:rPr kumimoji="0" lang="ko-KR" altLang="en-US" sz="2400" dirty="0" smtClean="0">
                <a:solidFill>
                  <a:schemeClr val="tx1"/>
                </a:solidFill>
              </a:rPr>
              <a:t>설정 방식</a:t>
            </a:r>
            <a:endParaRPr kumimoji="0" lang="en-US" altLang="ko-KR" sz="24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endParaRPr kumimoji="0" lang="ko-KR" altLang="en-US" sz="2000" b="1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67708"/>
              </p:ext>
            </p:extLst>
          </p:nvPr>
        </p:nvGraphicFramePr>
        <p:xfrm>
          <a:off x="1098240" y="1937117"/>
          <a:ext cx="7777080" cy="2762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2560">
                  <a:extLst>
                    <a:ext uri="{9D8B030D-6E8A-4147-A177-3AD203B41FA5}">
                      <a16:colId xmlns:a16="http://schemas.microsoft.com/office/drawing/2014/main" val="4198951933"/>
                    </a:ext>
                  </a:extLst>
                </a:gridCol>
                <a:gridCol w="3744520">
                  <a:extLst>
                    <a:ext uri="{9D8B030D-6E8A-4147-A177-3AD203B41FA5}">
                      <a16:colId xmlns:a16="http://schemas.microsoft.com/office/drawing/2014/main" val="3793747461"/>
                    </a:ext>
                  </a:extLst>
                </a:gridCol>
              </a:tblGrid>
              <a:tr h="532688"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2000" b="1" dirty="0" smtClean="0"/>
                        <a:t>xml </a:t>
                      </a:r>
                      <a:r>
                        <a:rPr lang="ko-KR" altLang="en-US" sz="2000" b="1" dirty="0" smtClean="0"/>
                        <a:t>파일 설정 방식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2000" b="1" dirty="0" smtClean="0"/>
                        <a:t>Java Class</a:t>
                      </a:r>
                      <a:r>
                        <a:rPr lang="ko-KR" altLang="en-US" sz="2000" b="1" dirty="0" smtClean="0"/>
                        <a:t> 설정 방식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7708"/>
                  </a:ext>
                </a:extLst>
              </a:tr>
              <a:tr h="743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web.xml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WebConfig.java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873149"/>
                  </a:ext>
                </a:extLst>
              </a:tr>
              <a:tr h="743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root-context.xml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RootConfig.java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302404"/>
                  </a:ext>
                </a:extLst>
              </a:tr>
              <a:tr h="743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servlet-context.xml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ServletConfig.java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296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15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DF0DDACB-A0CA-4D02-9FA7-800356BB20C3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1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2438400" y="363538"/>
            <a:ext cx="5105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ko-KR" altLang="en-US" sz="3200" b="1">
                <a:solidFill>
                  <a:schemeClr val="tx1"/>
                </a:solidFill>
              </a:rPr>
              <a:t>목     차</a:t>
            </a:r>
            <a:endParaRPr lang="ko-KR" altLang="en-US" sz="3200" b="1">
              <a:solidFill>
                <a:schemeClr val="tx1"/>
              </a:solidFill>
              <a:latin typeface="HY엽서M" pitchFamily="18" charset="-127"/>
              <a:ea typeface="HY엽서M" pitchFamily="18" charset="-127"/>
            </a:endParaRPr>
          </a:p>
        </p:txBody>
      </p:sp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647700" y="1536700"/>
            <a:ext cx="90551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ko-KR" sz="2000" dirty="0">
                <a:solidFill>
                  <a:schemeClr val="tx1"/>
                </a:solidFill>
              </a:rPr>
              <a:t> Spring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개요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endParaRPr lang="en-US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ko-KR" sz="2000" dirty="0">
                <a:solidFill>
                  <a:schemeClr val="tx1"/>
                </a:solidFill>
              </a:rPr>
              <a:t> Spring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특징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endParaRPr lang="en-US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Spring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구조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endParaRPr lang="en-US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ko-KR" sz="2000" dirty="0" smtClean="0">
                <a:solidFill>
                  <a:schemeClr val="tx1"/>
                </a:solidFill>
              </a:rPr>
              <a:t> Ioc Container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endParaRPr lang="en-US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의존성 주입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endParaRPr lang="en-US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스프링과 </a:t>
            </a:r>
            <a:r>
              <a:rPr lang="en-US" altLang="ko-KR" sz="2000" dirty="0" smtClean="0">
                <a:solidFill>
                  <a:schemeClr val="tx1"/>
                </a:solidFill>
              </a:rPr>
              <a:t>Database </a:t>
            </a:r>
            <a:r>
              <a:rPr lang="ko-KR" altLang="en-US" sz="2000" dirty="0" smtClean="0">
                <a:solidFill>
                  <a:schemeClr val="tx1"/>
                </a:solidFill>
              </a:rPr>
              <a:t>연동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endParaRPr lang="en-US" altLang="ko-KR" sz="2000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ko-KR" sz="2000" dirty="0" smtClean="0">
                <a:solidFill>
                  <a:schemeClr val="tx1"/>
                </a:solidFill>
              </a:rPr>
              <a:t> Mybatis</a:t>
            </a:r>
            <a:r>
              <a:rPr lang="ko-KR" altLang="en-US" sz="2000" dirty="0" smtClean="0">
                <a:solidFill>
                  <a:schemeClr val="tx1"/>
                </a:solidFill>
              </a:rPr>
              <a:t>와 스프링 연동</a:t>
            </a:r>
            <a:endParaRPr lang="ko-KR" altLang="en-US" sz="2000" dirty="0">
              <a:solidFill>
                <a:schemeClr val="tx1"/>
              </a:solidFill>
            </a:endParaRPr>
          </a:p>
          <a:p>
            <a:pPr algn="l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ko-KR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19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구조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51897" y="1244600"/>
            <a:ext cx="9261475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400" dirty="0">
                <a:solidFill>
                  <a:schemeClr val="tx1"/>
                </a:solidFill>
              </a:rPr>
              <a:t>Spring </a:t>
            </a:r>
            <a:r>
              <a:rPr kumimoji="0" lang="ko-KR" altLang="en-US" sz="2400" dirty="0" smtClean="0">
                <a:solidFill>
                  <a:schemeClr val="tx1"/>
                </a:solidFill>
              </a:rPr>
              <a:t>설정 방식</a:t>
            </a:r>
            <a:endParaRPr kumimoji="0" lang="en-US" altLang="ko-KR" sz="24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endParaRPr kumimoji="0" lang="ko-KR" altLang="en-US" sz="2000" b="1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099" y="2065338"/>
            <a:ext cx="4808273" cy="5135562"/>
          </a:xfrm>
          <a:prstGeom prst="rect">
            <a:avLst/>
          </a:prstGeom>
          <a:solidFill>
            <a:srgbClr val="0099CC"/>
          </a:solidFill>
          <a:ln>
            <a:solidFill>
              <a:srgbClr val="0099CC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97" y="2065338"/>
            <a:ext cx="4362873" cy="5135562"/>
          </a:xfrm>
          <a:prstGeom prst="rect">
            <a:avLst/>
          </a:prstGeom>
          <a:solidFill>
            <a:srgbClr val="0099CC"/>
          </a:solidFill>
          <a:ln>
            <a:solidFill>
              <a:srgbClr val="0099CC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52484" y="1715850"/>
            <a:ext cx="341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u="sng" dirty="0">
                <a:solidFill>
                  <a:schemeClr val="tx1"/>
                </a:solidFill>
              </a:rPr>
              <a:t>xml </a:t>
            </a:r>
            <a:r>
              <a:rPr lang="ko-KR" altLang="en-US" sz="1800" u="sng" dirty="0" smtClean="0">
                <a:solidFill>
                  <a:schemeClr val="tx1"/>
                </a:solidFill>
              </a:rPr>
              <a:t>파일 설정 </a:t>
            </a:r>
            <a:r>
              <a:rPr lang="ko-KR" altLang="en-US" sz="1800" u="sng" dirty="0">
                <a:solidFill>
                  <a:schemeClr val="tx1"/>
                </a:solidFill>
              </a:rPr>
              <a:t>방식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8966" y="1706885"/>
            <a:ext cx="341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u="sng" dirty="0">
                <a:solidFill>
                  <a:schemeClr val="tx1"/>
                </a:solidFill>
              </a:rPr>
              <a:t>Java </a:t>
            </a:r>
            <a:r>
              <a:rPr lang="en-US" altLang="ko-KR" sz="1800" u="sng" dirty="0" smtClean="0">
                <a:solidFill>
                  <a:schemeClr val="tx1"/>
                </a:solidFill>
              </a:rPr>
              <a:t>Class</a:t>
            </a:r>
            <a:r>
              <a:rPr lang="ko-KR" altLang="en-US" sz="1800" u="sng" dirty="0" smtClean="0">
                <a:solidFill>
                  <a:schemeClr val="tx1"/>
                </a:solidFill>
              </a:rPr>
              <a:t> 설정 방식</a:t>
            </a:r>
            <a:endParaRPr lang="ko-KR" altLang="en-US" sz="180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67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20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IoC(Inversion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Control)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 smtClean="0">
                <a:solidFill>
                  <a:schemeClr val="tx1"/>
                </a:solidFill>
              </a:rPr>
              <a:t>“</a:t>
            </a:r>
            <a:r>
              <a:rPr lang="ko-KR" altLang="en-US" sz="1800" dirty="0">
                <a:solidFill>
                  <a:schemeClr val="tx1"/>
                </a:solidFill>
              </a:rPr>
              <a:t>제어의 역전</a:t>
            </a:r>
            <a:r>
              <a:rPr lang="ko-KR" altLang="en-US" sz="1800" dirty="0" smtClean="0">
                <a:solidFill>
                  <a:schemeClr val="tx1"/>
                </a:solidFill>
              </a:rPr>
              <a:t>”</a:t>
            </a:r>
            <a:r>
              <a:rPr lang="en-US" altLang="ko-KR" sz="1800" dirty="0" smtClean="0">
                <a:solidFill>
                  <a:schemeClr val="tx1"/>
                </a:solidFill>
              </a:rPr>
              <a:t>, </a:t>
            </a:r>
            <a:r>
              <a:rPr lang="ko-KR" altLang="en-US" sz="1800" dirty="0" smtClean="0">
                <a:solidFill>
                  <a:schemeClr val="tx1"/>
                </a:solidFill>
              </a:rPr>
              <a:t>“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역제어</a:t>
            </a:r>
            <a:r>
              <a:rPr lang="ko-KR" altLang="en-US" sz="1800" dirty="0" smtClean="0">
                <a:solidFill>
                  <a:schemeClr val="tx1"/>
                </a:solidFill>
              </a:rPr>
              <a:t>”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어떤 </a:t>
            </a:r>
            <a:r>
              <a:rPr lang="ko-KR" altLang="en-US" sz="1800" dirty="0">
                <a:solidFill>
                  <a:schemeClr val="tx1"/>
                </a:solidFill>
              </a:rPr>
              <a:t>모듈이 제어를 </a:t>
            </a:r>
            <a:r>
              <a:rPr lang="ko-KR" altLang="en-US" sz="1800" dirty="0" smtClean="0">
                <a:solidFill>
                  <a:schemeClr val="tx1"/>
                </a:solidFill>
              </a:rPr>
              <a:t>가진다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“</a:t>
            </a:r>
            <a:r>
              <a:rPr lang="ko-KR" altLang="en-US" sz="1800" dirty="0" smtClean="0">
                <a:solidFill>
                  <a:schemeClr val="tx1"/>
                </a:solidFill>
              </a:rPr>
              <a:t>어떤 </a:t>
            </a:r>
            <a:r>
              <a:rPr lang="ko-KR" altLang="en-US" sz="1800" dirty="0">
                <a:solidFill>
                  <a:schemeClr val="tx1"/>
                </a:solidFill>
              </a:rPr>
              <a:t>모듈을 사용할 것인지”</a:t>
            </a:r>
            <a:r>
              <a:rPr lang="en-US" altLang="ko-KR" sz="1800" dirty="0">
                <a:solidFill>
                  <a:schemeClr val="tx1"/>
                </a:solidFill>
              </a:rPr>
              <a:t>, “</a:t>
            </a:r>
            <a:r>
              <a:rPr lang="ko-KR" altLang="en-US" sz="1800" dirty="0">
                <a:solidFill>
                  <a:schemeClr val="tx1"/>
                </a:solidFill>
              </a:rPr>
              <a:t>모듈의 함수는 언제 호출할 것인지</a:t>
            </a:r>
            <a:r>
              <a:rPr lang="ko-KR" altLang="en-US" sz="1800" dirty="0" smtClean="0">
                <a:solidFill>
                  <a:schemeClr val="tx1"/>
                </a:solidFill>
              </a:rPr>
              <a:t>”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2" algn="l" eaLnBrk="0" fontAlgn="base" latinLnBrk="0" hangingPunct="0"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  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등을 스스로 결정한다는 것을 </a:t>
            </a:r>
            <a:r>
              <a:rPr lang="ko-KR" altLang="en-US" sz="1800" dirty="0" smtClean="0">
                <a:solidFill>
                  <a:schemeClr val="tx1"/>
                </a:solidFill>
              </a:rPr>
              <a:t>의미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 smtClean="0">
                <a:solidFill>
                  <a:schemeClr val="tx1"/>
                </a:solidFill>
              </a:rPr>
              <a:t> 제어가 </a:t>
            </a:r>
            <a:r>
              <a:rPr lang="ko-KR" altLang="en-US" sz="1800" dirty="0">
                <a:solidFill>
                  <a:schemeClr val="tx1"/>
                </a:solidFill>
              </a:rPr>
              <a:t>역전되었다는 </a:t>
            </a:r>
            <a:r>
              <a:rPr lang="ko-KR" altLang="en-US" sz="1800" dirty="0" smtClean="0">
                <a:solidFill>
                  <a:schemeClr val="tx1"/>
                </a:solidFill>
              </a:rPr>
              <a:t>것은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 smtClean="0">
                <a:solidFill>
                  <a:schemeClr val="tx1"/>
                </a:solidFill>
              </a:rPr>
              <a:t>어떤 </a:t>
            </a:r>
            <a:r>
              <a:rPr lang="ko-KR" altLang="en-US" sz="1800" dirty="0">
                <a:solidFill>
                  <a:schemeClr val="tx1"/>
                </a:solidFill>
              </a:rPr>
              <a:t>모듈이 사용할 모듈을 스스로 결정하는 것이 아니라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2" algn="l" eaLnBrk="0" fontAlgn="base" latinLnBrk="0" hangingPunct="0"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 </a:t>
            </a:r>
            <a:r>
              <a:rPr lang="ko-KR" altLang="en-US" sz="1800" dirty="0" smtClean="0">
                <a:solidFill>
                  <a:schemeClr val="tx1"/>
                </a:solidFill>
              </a:rPr>
              <a:t>다른 </a:t>
            </a:r>
            <a:r>
              <a:rPr lang="ko-KR" altLang="en-US" sz="1800" dirty="0" err="1">
                <a:solidFill>
                  <a:schemeClr val="tx1"/>
                </a:solidFill>
              </a:rPr>
              <a:t>모듈에게</a:t>
            </a:r>
            <a:r>
              <a:rPr lang="ko-KR" altLang="en-US" sz="1800" dirty="0">
                <a:solidFill>
                  <a:schemeClr val="tx1"/>
                </a:solidFill>
              </a:rPr>
              <a:t> 선택권을 </a:t>
            </a:r>
            <a:r>
              <a:rPr lang="ko-KR" altLang="en-US" sz="1800" dirty="0" smtClean="0">
                <a:solidFill>
                  <a:schemeClr val="tx1"/>
                </a:solidFill>
              </a:rPr>
              <a:t>넘겨준다는 것을 의미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2" algn="l" eaLnBrk="0" fontAlgn="base" latinLnBrk="0" hangingPunct="0">
              <a:lnSpc>
                <a:spcPts val="2800"/>
              </a:lnSpc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DI(Dependency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Injection)</a:t>
            </a:r>
            <a:endParaRPr kumimoji="0" lang="en-US" altLang="ko-KR" sz="24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>
                <a:solidFill>
                  <a:schemeClr val="tx1"/>
                </a:solidFill>
              </a:rPr>
              <a:t> 모듈간의 의존성을 모듈의 외부 </a:t>
            </a:r>
            <a:r>
              <a:rPr lang="en-US" altLang="ko-KR" sz="1800" dirty="0">
                <a:solidFill>
                  <a:schemeClr val="tx1"/>
                </a:solidFill>
              </a:rPr>
              <a:t>( </a:t>
            </a:r>
            <a:r>
              <a:rPr lang="ko-KR" altLang="en-US" sz="1800" dirty="0">
                <a:solidFill>
                  <a:schemeClr val="tx1"/>
                </a:solidFill>
              </a:rPr>
              <a:t>컨테이너 </a:t>
            </a:r>
            <a:r>
              <a:rPr lang="en-US" altLang="ko-KR" sz="1800" dirty="0">
                <a:solidFill>
                  <a:schemeClr val="tx1"/>
                </a:solidFill>
              </a:rPr>
              <a:t>) </a:t>
            </a:r>
            <a:r>
              <a:rPr lang="ko-KR" altLang="en-US" sz="1800" dirty="0">
                <a:solidFill>
                  <a:schemeClr val="tx1"/>
                </a:solidFill>
              </a:rPr>
              <a:t>에서 주입시켜주는 기능으로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 IoC </a:t>
            </a:r>
            <a:r>
              <a:rPr lang="ko-KR" altLang="en-US" sz="1800" dirty="0">
                <a:solidFill>
                  <a:schemeClr val="tx1"/>
                </a:solidFill>
              </a:rPr>
              <a:t>의 한 종류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런타임 시 사용하게 될 의존대상과의 관계를 </a:t>
            </a:r>
            <a:r>
              <a:rPr lang="en-US" altLang="ko-KR" sz="1800" dirty="0">
                <a:solidFill>
                  <a:schemeClr val="tx1"/>
                </a:solidFill>
              </a:rPr>
              <a:t>Spring Framework </a:t>
            </a:r>
            <a:r>
              <a:rPr lang="ko-KR" altLang="en-US" sz="1800" dirty="0">
                <a:solidFill>
                  <a:schemeClr val="tx1"/>
                </a:solidFill>
              </a:rPr>
              <a:t>이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</a:t>
            </a:r>
            <a:r>
              <a:rPr lang="ko-KR" altLang="en-US" sz="1800" dirty="0" smtClean="0">
                <a:solidFill>
                  <a:schemeClr val="tx1"/>
                </a:solidFill>
              </a:rPr>
              <a:t>총체적으로 결정하고 그 </a:t>
            </a:r>
            <a:r>
              <a:rPr lang="ko-KR" altLang="en-US" sz="1800" dirty="0">
                <a:solidFill>
                  <a:schemeClr val="tx1"/>
                </a:solidFill>
              </a:rPr>
              <a:t>결정된 </a:t>
            </a:r>
            <a:r>
              <a:rPr lang="ko-KR" altLang="en-US" sz="1800" dirty="0" err="1">
                <a:solidFill>
                  <a:schemeClr val="tx1"/>
                </a:solidFill>
              </a:rPr>
              <a:t>의존특징을</a:t>
            </a:r>
            <a:r>
              <a:rPr lang="ko-KR" altLang="en-US" sz="1800" dirty="0">
                <a:solidFill>
                  <a:schemeClr val="tx1"/>
                </a:solidFill>
              </a:rPr>
              <a:t> 런타임 시 </a:t>
            </a:r>
            <a:r>
              <a:rPr lang="ko-KR" altLang="en-US" sz="1800" dirty="0" smtClean="0">
                <a:solidFill>
                  <a:schemeClr val="tx1"/>
                </a:solidFill>
              </a:rPr>
              <a:t>부여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738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21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Non-IoC/DI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IoC/DI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7954"/>
              </p:ext>
            </p:extLst>
          </p:nvPr>
        </p:nvGraphicFramePr>
        <p:xfrm>
          <a:off x="589327" y="1800201"/>
          <a:ext cx="3869436" cy="4176580"/>
        </p:xfrm>
        <a:graphic>
          <a:graphicData uri="http://schemas.openxmlformats.org/drawingml/2006/table">
            <a:tbl>
              <a:tblPr/>
              <a:tblGrid>
                <a:gridCol w="3869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0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Non-IoC/DI</a:t>
                      </a:r>
                      <a:endParaRPr lang="zh-CN" altLang="en-US" sz="1598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26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b="1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Bar</a:t>
                      </a:r>
                      <a:endParaRPr lang="zh-CN" altLang="en-US" sz="1596" b="1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596" b="1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Foo</a:t>
                      </a:r>
                      <a:endParaRPr lang="zh-CN" altLang="en-US" sz="1596" b="1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596" b="1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Baz</a:t>
                      </a:r>
                      <a:endParaRPr lang="zh-CN" altLang="en-US" sz="1596" b="1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990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 smtClean="0">
                          <a:solidFill>
                            <a:srgbClr val="7F0055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public class 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Foo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{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b="1" dirty="0" smtClean="0">
                          <a:solidFill>
                            <a:srgbClr val="7F0055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    public 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void process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(){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          Bar  bar  = new Bar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();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          Baz  baz = new  Baz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();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3F7F5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          //...</a:t>
                      </a:r>
                      <a:endParaRPr lang="zh-CN" altLang="en-US" sz="1400" dirty="0" smtClean="0">
                        <a:solidFill>
                          <a:srgbClr val="3F7F5F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   }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18" charset="0"/>
                        </a:rPr>
                        <a:t>}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427436"/>
              </p:ext>
            </p:extLst>
          </p:nvPr>
        </p:nvGraphicFramePr>
        <p:xfrm>
          <a:off x="5355336" y="1778230"/>
          <a:ext cx="4672144" cy="4609990"/>
        </p:xfrm>
        <a:graphic>
          <a:graphicData uri="http://schemas.openxmlformats.org/drawingml/2006/table">
            <a:tbl>
              <a:tblPr/>
              <a:tblGrid>
                <a:gridCol w="4672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9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IoC/DI</a:t>
                      </a:r>
                      <a:endParaRPr lang="zh-CN" altLang="en-US" sz="1598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19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b="1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Bar</a:t>
                      </a:r>
                      <a:endParaRPr lang="zh-CN" altLang="en-US" sz="1596" b="1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596" b="1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Foo</a:t>
                      </a:r>
                      <a:endParaRPr lang="zh-CN" altLang="en-US" sz="1596" b="1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596" b="1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Baz</a:t>
                      </a:r>
                      <a:endParaRPr lang="zh-CN" altLang="en-US" sz="1596" b="1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17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 smtClean="0">
                          <a:solidFill>
                            <a:srgbClr val="7F0055"/>
                          </a:solidFill>
                          <a:latin typeface="Arial" pitchFamily="18" charset="0"/>
                          <a:cs typeface="Arial" pitchFamily="18" charset="0"/>
                        </a:rPr>
                        <a:t>public class 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Foo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{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b="1" dirty="0" smtClean="0">
                          <a:solidFill>
                            <a:srgbClr val="7F0055"/>
                          </a:solidFill>
                          <a:latin typeface="Arial" pitchFamily="18" charset="0"/>
                          <a:cs typeface="Arial" pitchFamily="18" charset="0"/>
                        </a:rPr>
                        <a:t>         public 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Foo (Bar bar,Baz baz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){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3F7F5F"/>
                          </a:solidFill>
                          <a:latin typeface="Arial" pitchFamily="18" charset="0"/>
                          <a:cs typeface="Arial" pitchFamily="18" charset="0"/>
                        </a:rPr>
                        <a:t>          //...</a:t>
                      </a:r>
                      <a:endParaRPr lang="zh-CN" altLang="en-US" sz="1400" dirty="0" smtClean="0">
                        <a:solidFill>
                          <a:srgbClr val="3F7F5F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         }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}</a:t>
                      </a:r>
                      <a:endParaRPr lang="zh-CN" altLang="en-US" sz="1400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&lt;</a:t>
                      </a:r>
                      <a:r>
                        <a:rPr lang="en-US" altLang="zh-CN" sz="1400" dirty="0" smtClean="0">
                          <a:solidFill>
                            <a:srgbClr val="3F7F7F"/>
                          </a:solidFill>
                          <a:latin typeface="Arial" pitchFamily="18" charset="0"/>
                          <a:cs typeface="Arial" pitchFamily="18" charset="0"/>
                        </a:rPr>
                        <a:t>beans</a:t>
                      </a:r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&gt;</a:t>
                      </a:r>
                      <a:endParaRPr lang="zh-CN" altLang="en-US" sz="1400" dirty="0" smtClean="0">
                        <a:solidFill>
                          <a:srgbClr val="00808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&lt;</a:t>
                      </a:r>
                      <a:r>
                        <a:rPr lang="en-US" altLang="zh-CN" sz="1400" dirty="0" smtClean="0">
                          <a:solidFill>
                            <a:srgbClr val="3F7F7F"/>
                          </a:solidFill>
                          <a:latin typeface="Arial" pitchFamily="18" charset="0"/>
                          <a:cs typeface="Arial" pitchFamily="18" charset="0"/>
                        </a:rPr>
                        <a:t>bean </a:t>
                      </a:r>
                      <a:r>
                        <a:rPr lang="en-US" altLang="zh-CN" sz="1400" dirty="0" smtClean="0">
                          <a:solidFill>
                            <a:srgbClr val="7F007F"/>
                          </a:solidFill>
                          <a:latin typeface="Arial" pitchFamily="18" charset="0"/>
                          <a:cs typeface="Arial" pitchFamily="18" charset="0"/>
                        </a:rPr>
                        <a:t>name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=</a:t>
                      </a:r>
                      <a:r>
                        <a:rPr lang="en-US" altLang="zh-CN" sz="1400" i="1" dirty="0" smtClean="0">
                          <a:solidFill>
                            <a:srgbClr val="2A00FF"/>
                          </a:solidFill>
                          <a:latin typeface="Arial" pitchFamily="18" charset="0"/>
                          <a:cs typeface="Arial" pitchFamily="18" charset="0"/>
                        </a:rPr>
                        <a:t>"foo"</a:t>
                      </a:r>
                      <a:r>
                        <a:rPr lang="en-US" altLang="zh-CN" sz="1400" dirty="0" smtClean="0">
                          <a:solidFill>
                            <a:srgbClr val="7F007F"/>
                          </a:solidFill>
                          <a:latin typeface="Arial" pitchFamily="18" charset="0"/>
                          <a:cs typeface="Arial" pitchFamily="18" charset="0"/>
                        </a:rPr>
                        <a:t>class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=</a:t>
                      </a:r>
                      <a:r>
                        <a:rPr lang="en-US" altLang="zh-CN" sz="1400" i="1" dirty="0" smtClean="0">
                          <a:solidFill>
                            <a:srgbClr val="2A00FF"/>
                          </a:solidFill>
                          <a:latin typeface="Arial" pitchFamily="18" charset="0"/>
                          <a:cs typeface="Arial" pitchFamily="18" charset="0"/>
                        </a:rPr>
                        <a:t>"Foo</a:t>
                      </a:r>
                      <a:r>
                        <a:rPr lang="en-US" altLang="zh-CN" sz="1400" i="1" dirty="0" smtClean="0">
                          <a:solidFill>
                            <a:srgbClr val="2A00FF"/>
                          </a:solidFill>
                          <a:latin typeface="Arial" pitchFamily="18" charset="0"/>
                          <a:cs typeface="Arial" pitchFamily="18" charset="0"/>
                        </a:rPr>
                        <a:t>"</a:t>
                      </a:r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&gt;</a:t>
                      </a:r>
                      <a:endParaRPr lang="zh-CN" altLang="en-US" sz="1400" dirty="0" smtClean="0">
                        <a:solidFill>
                          <a:srgbClr val="00808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    &lt;</a:t>
                      </a:r>
                      <a:r>
                        <a:rPr lang="en-US" altLang="zh-CN" sz="1400" dirty="0" smtClean="0">
                          <a:solidFill>
                            <a:srgbClr val="3F7F7F"/>
                          </a:solidFill>
                          <a:latin typeface="Arial" pitchFamily="18" charset="0"/>
                          <a:cs typeface="Arial" pitchFamily="18" charset="0"/>
                        </a:rPr>
                        <a:t>constructor-arg</a:t>
                      </a:r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&gt;</a:t>
                      </a:r>
                      <a:endParaRPr lang="zh-CN" altLang="en-US" sz="1400" dirty="0" smtClean="0">
                        <a:solidFill>
                          <a:srgbClr val="00808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        &lt;</a:t>
                      </a:r>
                      <a:r>
                        <a:rPr lang="en-US" altLang="zh-CN" sz="1400" dirty="0" smtClean="0">
                          <a:solidFill>
                            <a:srgbClr val="3F7F7F"/>
                          </a:solidFill>
                          <a:latin typeface="Arial" pitchFamily="18" charset="0"/>
                          <a:cs typeface="Arial" pitchFamily="18" charset="0"/>
                        </a:rPr>
                        <a:t>bean </a:t>
                      </a:r>
                      <a:r>
                        <a:rPr lang="en-US" altLang="zh-CN" sz="1400" dirty="0" smtClean="0">
                          <a:solidFill>
                            <a:srgbClr val="7F007F"/>
                          </a:solidFill>
                          <a:latin typeface="Arial" pitchFamily="18" charset="0"/>
                          <a:cs typeface="Arial" pitchFamily="18" charset="0"/>
                        </a:rPr>
                        <a:t>class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=</a:t>
                      </a:r>
                      <a:r>
                        <a:rPr lang="en-US" altLang="zh-CN" sz="1400" i="1" dirty="0" smtClean="0">
                          <a:solidFill>
                            <a:srgbClr val="2A00FF"/>
                          </a:solidFill>
                          <a:latin typeface="Arial" pitchFamily="18" charset="0"/>
                          <a:cs typeface="Arial" pitchFamily="18" charset="0"/>
                        </a:rPr>
                        <a:t>"Bar</a:t>
                      </a:r>
                      <a:r>
                        <a:rPr lang="en-US" altLang="zh-CN" sz="1400" i="1" dirty="0" smtClean="0">
                          <a:solidFill>
                            <a:srgbClr val="2A00FF"/>
                          </a:solidFill>
                          <a:latin typeface="Arial" pitchFamily="18" charset="0"/>
                          <a:cs typeface="Arial" pitchFamily="18" charset="0"/>
                        </a:rPr>
                        <a:t>"</a:t>
                      </a:r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/&gt;</a:t>
                      </a:r>
                      <a:endParaRPr lang="zh-CN" altLang="en-US" sz="1400" dirty="0" smtClean="0">
                        <a:solidFill>
                          <a:srgbClr val="00808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    &lt;/</a:t>
                      </a:r>
                      <a:r>
                        <a:rPr lang="en-US" altLang="zh-CN" sz="1400" dirty="0" smtClean="0">
                          <a:solidFill>
                            <a:srgbClr val="3F7F7F"/>
                          </a:solidFill>
                          <a:latin typeface="Arial" pitchFamily="18" charset="0"/>
                          <a:cs typeface="Arial" pitchFamily="18" charset="0"/>
                        </a:rPr>
                        <a:t>constructor-arg</a:t>
                      </a:r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&gt;</a:t>
                      </a:r>
                      <a:endParaRPr lang="zh-CN" altLang="en-US" sz="1400" dirty="0" smtClean="0">
                        <a:solidFill>
                          <a:srgbClr val="00808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    &lt;</a:t>
                      </a:r>
                      <a:r>
                        <a:rPr lang="en-US" altLang="zh-CN" sz="1400" dirty="0" smtClean="0">
                          <a:solidFill>
                            <a:srgbClr val="3F7F7F"/>
                          </a:solidFill>
                          <a:latin typeface="Arial" pitchFamily="18" charset="0"/>
                          <a:cs typeface="Arial" pitchFamily="18" charset="0"/>
                        </a:rPr>
                        <a:t>constructor-arg</a:t>
                      </a:r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&gt;</a:t>
                      </a:r>
                      <a:endParaRPr lang="zh-CN" altLang="en-US" sz="1400" dirty="0" smtClean="0">
                        <a:solidFill>
                          <a:srgbClr val="00808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        &lt;</a:t>
                      </a:r>
                      <a:r>
                        <a:rPr lang="en-US" altLang="zh-CN" sz="1400" dirty="0" smtClean="0">
                          <a:solidFill>
                            <a:srgbClr val="3F7F7F"/>
                          </a:solidFill>
                          <a:latin typeface="Arial" pitchFamily="18" charset="0"/>
                          <a:cs typeface="Arial" pitchFamily="18" charset="0"/>
                        </a:rPr>
                        <a:t>bean </a:t>
                      </a:r>
                      <a:r>
                        <a:rPr lang="en-US" altLang="zh-CN" sz="1400" dirty="0" smtClean="0">
                          <a:solidFill>
                            <a:srgbClr val="7F007F"/>
                          </a:solidFill>
                          <a:latin typeface="Arial" pitchFamily="18" charset="0"/>
                          <a:cs typeface="Arial" pitchFamily="18" charset="0"/>
                        </a:rPr>
                        <a:t>class</a:t>
                      </a:r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=</a:t>
                      </a:r>
                      <a:r>
                        <a:rPr lang="en-US" altLang="zh-CN" sz="1400" i="1" dirty="0" smtClean="0">
                          <a:solidFill>
                            <a:srgbClr val="2A00FF"/>
                          </a:solidFill>
                          <a:latin typeface="Arial" pitchFamily="18" charset="0"/>
                          <a:cs typeface="Arial" pitchFamily="18" charset="0"/>
                        </a:rPr>
                        <a:t>"Baz</a:t>
                      </a:r>
                      <a:r>
                        <a:rPr lang="en-US" altLang="zh-CN" sz="1400" i="1" dirty="0" smtClean="0">
                          <a:solidFill>
                            <a:srgbClr val="2A00FF"/>
                          </a:solidFill>
                          <a:latin typeface="Arial" pitchFamily="18" charset="0"/>
                          <a:cs typeface="Arial" pitchFamily="18" charset="0"/>
                        </a:rPr>
                        <a:t>"</a:t>
                      </a:r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/&gt;</a:t>
                      </a:r>
                      <a:endParaRPr lang="zh-CN" altLang="en-US" sz="1400" dirty="0" smtClean="0">
                        <a:solidFill>
                          <a:srgbClr val="00808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     &lt;/</a:t>
                      </a:r>
                      <a:r>
                        <a:rPr lang="en-US" altLang="zh-CN" sz="1400" dirty="0" smtClean="0">
                          <a:solidFill>
                            <a:srgbClr val="3F7F7F"/>
                          </a:solidFill>
                          <a:latin typeface="Arial" pitchFamily="18" charset="0"/>
                          <a:cs typeface="Arial" pitchFamily="18" charset="0"/>
                        </a:rPr>
                        <a:t>constructor-arg</a:t>
                      </a:r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&gt;</a:t>
                      </a:r>
                      <a:endParaRPr lang="zh-CN" altLang="en-US" sz="1400" dirty="0" smtClean="0">
                        <a:solidFill>
                          <a:srgbClr val="00808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&lt;/</a:t>
                      </a:r>
                      <a:r>
                        <a:rPr lang="en-US" altLang="zh-CN" sz="1400" dirty="0" smtClean="0">
                          <a:solidFill>
                            <a:srgbClr val="3F7F7F"/>
                          </a:solidFill>
                          <a:latin typeface="Arial" pitchFamily="18" charset="0"/>
                          <a:cs typeface="Arial" pitchFamily="18" charset="0"/>
                        </a:rPr>
                        <a:t>bean</a:t>
                      </a:r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&gt;</a:t>
                      </a:r>
                      <a:endParaRPr lang="zh-CN" altLang="en-US" sz="1400" dirty="0" smtClean="0">
                        <a:solidFill>
                          <a:srgbClr val="00808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  <a:p>
                      <a:pPr algn="l"/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&lt;/</a:t>
                      </a:r>
                      <a:r>
                        <a:rPr lang="en-US" altLang="zh-CN" sz="1400" dirty="0" smtClean="0">
                          <a:solidFill>
                            <a:srgbClr val="3F7F7F"/>
                          </a:solidFill>
                          <a:latin typeface="Arial" pitchFamily="18" charset="0"/>
                          <a:cs typeface="Arial" pitchFamily="18" charset="0"/>
                        </a:rPr>
                        <a:t>beans</a:t>
                      </a:r>
                      <a:r>
                        <a:rPr lang="en-US" altLang="zh-CN" sz="1400" dirty="0" smtClean="0">
                          <a:solidFill>
                            <a:srgbClr val="008080"/>
                          </a:solidFill>
                          <a:latin typeface="Arial" pitchFamily="18" charset="0"/>
                          <a:cs typeface="Arial" pitchFamily="18" charset="0"/>
                        </a:rPr>
                        <a:t>&gt;</a:t>
                      </a:r>
                      <a:endParaRPr lang="zh-CN" altLang="en-US" sz="1400" dirty="0" smtClean="0">
                        <a:solidFill>
                          <a:srgbClr val="00808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1"/>
          <p:cNvSpPr txBox="1"/>
          <p:nvPr/>
        </p:nvSpPr>
        <p:spPr>
          <a:xfrm>
            <a:off x="4800600" y="3650179"/>
            <a:ext cx="368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0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84785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22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405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</a:t>
            </a:r>
            <a:r>
              <a:rPr lang="en-US" altLang="zh-CN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Container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Container</a:t>
            </a: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Spring </a:t>
            </a:r>
            <a:r>
              <a:rPr lang="en-US" altLang="ko-KR" sz="1800" dirty="0">
                <a:solidFill>
                  <a:schemeClr val="tx1"/>
                </a:solidFill>
              </a:rPr>
              <a:t>IoC Container </a:t>
            </a:r>
            <a:r>
              <a:rPr lang="ko-KR" altLang="en-US" sz="1800" dirty="0">
                <a:solidFill>
                  <a:schemeClr val="tx1"/>
                </a:solidFill>
              </a:rPr>
              <a:t>는 객체를 </a:t>
            </a:r>
            <a:r>
              <a:rPr lang="ko-KR" altLang="en-US" sz="1800" dirty="0" smtClean="0">
                <a:solidFill>
                  <a:schemeClr val="tx1"/>
                </a:solidFill>
              </a:rPr>
              <a:t>생성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 smtClean="0">
                <a:solidFill>
                  <a:schemeClr val="tx1"/>
                </a:solidFill>
              </a:rPr>
              <a:t>객체 간의 </a:t>
            </a:r>
            <a:r>
              <a:rPr lang="ko-KR" altLang="en-US" sz="1800" dirty="0">
                <a:solidFill>
                  <a:schemeClr val="tx1"/>
                </a:solidFill>
              </a:rPr>
              <a:t>의존성을 이어주는 </a:t>
            </a:r>
            <a:r>
              <a:rPr lang="ko-KR" altLang="en-US" sz="1800" dirty="0" smtClean="0">
                <a:solidFill>
                  <a:schemeClr val="tx1"/>
                </a:solidFill>
              </a:rPr>
              <a:t>역할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설정 정보 </a:t>
            </a:r>
            <a:r>
              <a:rPr lang="en-US" altLang="ko-KR" sz="1800" dirty="0">
                <a:solidFill>
                  <a:schemeClr val="tx1"/>
                </a:solidFill>
              </a:rPr>
              <a:t>(Configuration Metadata)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Spring </a:t>
            </a:r>
            <a:r>
              <a:rPr lang="en-US" altLang="ko-KR" sz="1800" dirty="0">
                <a:solidFill>
                  <a:schemeClr val="tx1"/>
                </a:solidFill>
              </a:rPr>
              <a:t>IoC container </a:t>
            </a:r>
            <a:r>
              <a:rPr lang="ko-KR" altLang="en-US" sz="1800" dirty="0">
                <a:solidFill>
                  <a:schemeClr val="tx1"/>
                </a:solidFill>
              </a:rPr>
              <a:t>가 “ 객체를 </a:t>
            </a:r>
            <a:r>
              <a:rPr lang="ko-KR" altLang="en-US" sz="1800" dirty="0" smtClean="0">
                <a:solidFill>
                  <a:schemeClr val="tx1"/>
                </a:solidFill>
              </a:rPr>
              <a:t>생성하고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2" algn="l" eaLnBrk="0" fontAlgn="base" latinLnBrk="0" hangingPunct="0"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 </a:t>
            </a:r>
            <a:r>
              <a:rPr lang="ko-KR" altLang="en-US" sz="1800" dirty="0" smtClean="0">
                <a:solidFill>
                  <a:schemeClr val="tx1"/>
                </a:solidFill>
              </a:rPr>
              <a:t>객체간의 </a:t>
            </a:r>
            <a:r>
              <a:rPr lang="ko-KR" altLang="en-US" sz="1800" dirty="0">
                <a:solidFill>
                  <a:schemeClr val="tx1"/>
                </a:solidFill>
              </a:rPr>
              <a:t>의존성을 이어줄 수 있도록” 필요한 </a:t>
            </a:r>
            <a:r>
              <a:rPr lang="ko-KR" altLang="en-US" sz="1800" dirty="0" smtClean="0">
                <a:solidFill>
                  <a:schemeClr val="tx1"/>
                </a:solidFill>
              </a:rPr>
              <a:t>정보를 제공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>
                <a:solidFill>
                  <a:schemeClr val="tx1"/>
                </a:solidFill>
              </a:rPr>
              <a:t>설정 정보는 기본적으로 </a:t>
            </a:r>
            <a:r>
              <a:rPr lang="en-US" altLang="ko-KR" sz="1800" dirty="0">
                <a:solidFill>
                  <a:schemeClr val="tx1"/>
                </a:solidFill>
              </a:rPr>
              <a:t>XML </a:t>
            </a:r>
            <a:r>
              <a:rPr lang="ko-KR" altLang="en-US" sz="1800" dirty="0">
                <a:solidFill>
                  <a:schemeClr val="tx1"/>
                </a:solidFill>
              </a:rPr>
              <a:t>형태로 </a:t>
            </a:r>
            <a:r>
              <a:rPr lang="ko-KR" altLang="en-US" sz="1800" dirty="0" smtClean="0">
                <a:solidFill>
                  <a:schemeClr val="tx1"/>
                </a:solidFill>
              </a:rPr>
              <a:t>작성되며</a:t>
            </a:r>
            <a:r>
              <a:rPr lang="en-US" altLang="ko-KR" sz="1800" dirty="0" smtClean="0">
                <a:solidFill>
                  <a:schemeClr val="tx1"/>
                </a:solidFill>
              </a:rPr>
              <a:t>, </a:t>
            </a:r>
          </a:p>
          <a:p>
            <a:pPr lvl="2" algn="l" eaLnBrk="0" fontAlgn="base" latinLnBrk="0" hangingPunct="0"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 </a:t>
            </a:r>
            <a:r>
              <a:rPr lang="ko-KR" altLang="en-US" sz="1800" dirty="0" smtClean="0">
                <a:solidFill>
                  <a:schemeClr val="tx1"/>
                </a:solidFill>
              </a:rPr>
              <a:t>추가적으로 </a:t>
            </a:r>
            <a:r>
              <a:rPr lang="en-US" altLang="ko-KR" sz="1800" dirty="0">
                <a:solidFill>
                  <a:schemeClr val="tx1"/>
                </a:solidFill>
              </a:rPr>
              <a:t>Java Annotation </a:t>
            </a:r>
            <a:r>
              <a:rPr lang="ko-KR" altLang="en-US" sz="1800" dirty="0" smtClean="0">
                <a:solidFill>
                  <a:schemeClr val="tx1"/>
                </a:solidFill>
              </a:rPr>
              <a:t>을 이용하여서도 설정이 가능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  <a:endParaRPr lang="ko-KR" altLang="en-US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Spring IoC Container </a:t>
            </a:r>
            <a:r>
              <a:rPr lang="ko-KR" altLang="en-US" sz="1800" dirty="0">
                <a:solidFill>
                  <a:schemeClr val="tx1"/>
                </a:solidFill>
              </a:rPr>
              <a:t>에 의해 생성되고 </a:t>
            </a:r>
            <a:r>
              <a:rPr lang="ko-KR" altLang="en-US" sz="1800" dirty="0" smtClean="0">
                <a:solidFill>
                  <a:schemeClr val="tx1"/>
                </a:solidFill>
              </a:rPr>
              <a:t>관리되는 객체를 의미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57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23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</a:t>
            </a:r>
            <a:r>
              <a:rPr lang="en-US" altLang="zh-CN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Container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BeanFactory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Spring </a:t>
            </a:r>
            <a:r>
              <a:rPr lang="en-US" altLang="ko-KR" sz="1800" dirty="0">
                <a:solidFill>
                  <a:schemeClr val="tx1"/>
                </a:solidFill>
              </a:rPr>
              <a:t>IoC Container </a:t>
            </a:r>
            <a:r>
              <a:rPr lang="ko-KR" altLang="en-US" sz="1800" dirty="0">
                <a:solidFill>
                  <a:schemeClr val="tx1"/>
                </a:solidFill>
              </a:rPr>
              <a:t>의 기능을 정의하고 있는 기본 인터페이스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Bean </a:t>
            </a:r>
            <a:r>
              <a:rPr lang="ko-KR" altLang="en-US" sz="1800" dirty="0">
                <a:solidFill>
                  <a:schemeClr val="tx1"/>
                </a:solidFill>
              </a:rPr>
              <a:t>생성 및 의존성 주입 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생명주기 관리 등의 기능을 제공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ApplicationContext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BeanFactory </a:t>
            </a:r>
            <a:r>
              <a:rPr lang="ko-KR" altLang="en-US" sz="1800" dirty="0">
                <a:solidFill>
                  <a:schemeClr val="tx1"/>
                </a:solidFill>
              </a:rPr>
              <a:t>인터페이스를 </a:t>
            </a:r>
            <a:r>
              <a:rPr lang="ko-KR" altLang="en-US" sz="1800" dirty="0" smtClean="0">
                <a:solidFill>
                  <a:schemeClr val="tx1"/>
                </a:solidFill>
              </a:rPr>
              <a:t>상속받음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BeanFactory </a:t>
            </a:r>
            <a:r>
              <a:rPr lang="ko-KR" altLang="en-US" sz="1800" dirty="0">
                <a:solidFill>
                  <a:schemeClr val="tx1"/>
                </a:solidFill>
              </a:rPr>
              <a:t>가 제공하는 기능 </a:t>
            </a:r>
            <a:r>
              <a:rPr lang="ko-KR" altLang="en-US" sz="1800" dirty="0" smtClean="0">
                <a:solidFill>
                  <a:schemeClr val="tx1"/>
                </a:solidFill>
              </a:rPr>
              <a:t>외에 </a:t>
            </a:r>
            <a:r>
              <a:rPr lang="en-US" altLang="ko-KR" sz="1800" dirty="0" smtClean="0">
                <a:solidFill>
                  <a:schemeClr val="tx1"/>
                </a:solidFill>
              </a:rPr>
              <a:t>Spring </a:t>
            </a:r>
            <a:r>
              <a:rPr lang="en-US" altLang="ko-KR" sz="1800" dirty="0">
                <a:solidFill>
                  <a:schemeClr val="tx1"/>
                </a:solidFill>
              </a:rPr>
              <a:t>AOP,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2" algn="l" eaLnBrk="0" fontAlgn="base" latinLnBrk="0" hangingPunct="0">
              <a:lnSpc>
                <a:spcPts val="24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 </a:t>
            </a:r>
            <a:r>
              <a:rPr lang="ko-KR" altLang="en-US" sz="1800" dirty="0" smtClean="0">
                <a:solidFill>
                  <a:schemeClr val="tx1"/>
                </a:solidFill>
              </a:rPr>
              <a:t>메시지 </a:t>
            </a:r>
            <a:r>
              <a:rPr lang="ko-KR" altLang="en-US" sz="1800" dirty="0">
                <a:solidFill>
                  <a:schemeClr val="tx1"/>
                </a:solidFill>
              </a:rPr>
              <a:t>리소스 처리 </a:t>
            </a:r>
            <a:r>
              <a:rPr lang="en-US" altLang="ko-KR" sz="1800" dirty="0">
                <a:solidFill>
                  <a:schemeClr val="tx1"/>
                </a:solidFill>
              </a:rPr>
              <a:t>( </a:t>
            </a:r>
            <a:r>
              <a:rPr lang="ko-KR" altLang="en-US" sz="1800" dirty="0">
                <a:solidFill>
                  <a:schemeClr val="tx1"/>
                </a:solidFill>
              </a:rPr>
              <a:t>국제화에 사용됨 </a:t>
            </a:r>
            <a:r>
              <a:rPr lang="en-US" altLang="ko-KR" sz="1800" dirty="0">
                <a:solidFill>
                  <a:schemeClr val="tx1"/>
                </a:solidFill>
              </a:rPr>
              <a:t>), </a:t>
            </a:r>
            <a:r>
              <a:rPr lang="ko-KR" altLang="en-US" sz="1800" dirty="0">
                <a:solidFill>
                  <a:schemeClr val="tx1"/>
                </a:solidFill>
              </a:rPr>
              <a:t>이벤트 처리 등의 기능을 제공</a:t>
            </a: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>
                <a:solidFill>
                  <a:schemeClr val="tx1"/>
                </a:solidFill>
              </a:rPr>
              <a:t>모든 </a:t>
            </a:r>
            <a:r>
              <a:rPr lang="en-US" altLang="ko-KR" sz="1800" dirty="0">
                <a:solidFill>
                  <a:schemeClr val="tx1"/>
                </a:solidFill>
              </a:rPr>
              <a:t>ApplicationContext </a:t>
            </a:r>
            <a:r>
              <a:rPr lang="ko-KR" altLang="en-US" sz="1800" dirty="0">
                <a:solidFill>
                  <a:schemeClr val="tx1"/>
                </a:solidFill>
              </a:rPr>
              <a:t>구현체는 </a:t>
            </a:r>
            <a:r>
              <a:rPr lang="en-US" altLang="ko-KR" sz="1800" dirty="0">
                <a:solidFill>
                  <a:schemeClr val="tx1"/>
                </a:solidFill>
              </a:rPr>
              <a:t>BeanFactory </a:t>
            </a:r>
            <a:r>
              <a:rPr lang="ko-KR" altLang="en-US" sz="1800" dirty="0">
                <a:solidFill>
                  <a:schemeClr val="tx1"/>
                </a:solidFill>
              </a:rPr>
              <a:t>의 기능을 모두 제공하므로 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r>
              <a:rPr lang="ko-KR" altLang="en-US" sz="1800" dirty="0">
                <a:solidFill>
                  <a:schemeClr val="tx1"/>
                </a:solidFill>
              </a:rPr>
              <a:t>특별한 경우를 </a:t>
            </a:r>
            <a:r>
              <a:rPr lang="ko-KR" altLang="en-US" sz="1800" dirty="0" smtClean="0">
                <a:solidFill>
                  <a:schemeClr val="tx1"/>
                </a:solidFill>
              </a:rPr>
              <a:t>제외하고는 </a:t>
            </a:r>
            <a:r>
              <a:rPr lang="en-US" altLang="ko-KR" sz="1800" dirty="0" smtClean="0">
                <a:solidFill>
                  <a:schemeClr val="tx1"/>
                </a:solidFill>
              </a:rPr>
              <a:t>ApplicationContext </a:t>
            </a:r>
            <a:r>
              <a:rPr lang="ko-KR" altLang="en-US" sz="1800" dirty="0" err="1">
                <a:solidFill>
                  <a:schemeClr val="tx1"/>
                </a:solidFill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</a:rPr>
              <a:t> 사용하는 것이 </a:t>
            </a:r>
            <a:r>
              <a:rPr lang="ko-KR" altLang="en-US" sz="1800" dirty="0" smtClean="0">
                <a:solidFill>
                  <a:schemeClr val="tx1"/>
                </a:solidFill>
              </a:rPr>
              <a:t>바람직함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marL="742950" lvl="1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Spring </a:t>
            </a:r>
            <a:r>
              <a:rPr lang="en-US" altLang="ko-KR" sz="1800" dirty="0">
                <a:solidFill>
                  <a:schemeClr val="tx1"/>
                </a:solidFill>
              </a:rPr>
              <a:t>Container = Bean Factory = ApplicationContext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4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 = </a:t>
            </a:r>
            <a:r>
              <a:rPr lang="en-US" altLang="ko-KR" sz="1800" dirty="0">
                <a:solidFill>
                  <a:schemeClr val="tx1"/>
                </a:solidFill>
              </a:rPr>
              <a:t>DI Container = IoC Container</a:t>
            </a:r>
          </a:p>
          <a:p>
            <a:pPr marL="742950" lvl="1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053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24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18" charset="0"/>
              </a:rPr>
              <a:t>XML </a:t>
            </a:r>
            <a:r>
              <a:rPr lang="ko-KR" altLang="en-US" sz="2400" dirty="0">
                <a:solidFill>
                  <a:srgbClr val="000000"/>
                </a:solidFill>
                <a:cs typeface="Arial" pitchFamily="18" charset="0"/>
              </a:rPr>
              <a:t>설정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cs typeface="Arial" pitchFamily="18" charset="0"/>
              </a:rPr>
              <a:t>XML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설정 파일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XML </a:t>
            </a:r>
            <a:r>
              <a:rPr lang="ko-KR" altLang="en-US" sz="1800" dirty="0">
                <a:solidFill>
                  <a:schemeClr val="tx1"/>
                </a:solidFill>
              </a:rPr>
              <a:t>설정 파일은 </a:t>
            </a:r>
            <a:r>
              <a:rPr lang="en-US" altLang="ko-KR" sz="1800" dirty="0">
                <a:solidFill>
                  <a:schemeClr val="tx1"/>
                </a:solidFill>
              </a:rPr>
              <a:t>&lt;beans/&gt; element </a:t>
            </a:r>
            <a:r>
              <a:rPr lang="ko-KR" altLang="en-US" sz="1800" dirty="0" err="1">
                <a:solidFill>
                  <a:schemeClr val="tx1"/>
                </a:solidFill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root </a:t>
            </a:r>
            <a:r>
              <a:rPr lang="ko-KR" altLang="en-US" sz="1800" dirty="0">
                <a:solidFill>
                  <a:schemeClr val="tx1"/>
                </a:solidFill>
              </a:rPr>
              <a:t>로 </a:t>
            </a:r>
            <a:r>
              <a:rPr lang="ko-KR" altLang="en-US" sz="1800" dirty="0" smtClean="0">
                <a:solidFill>
                  <a:schemeClr val="tx1"/>
                </a:solidFill>
              </a:rPr>
              <a:t>가짐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 smtClean="0">
                <a:solidFill>
                  <a:schemeClr val="tx1"/>
                </a:solidFill>
              </a:rPr>
              <a:t>아래는 </a:t>
            </a:r>
            <a:r>
              <a:rPr lang="ko-KR" altLang="en-US" sz="1800" dirty="0">
                <a:solidFill>
                  <a:schemeClr val="tx1"/>
                </a:solidFill>
              </a:rPr>
              <a:t>기본적인 </a:t>
            </a:r>
            <a:r>
              <a:rPr lang="en-US" altLang="ko-KR" sz="1800" dirty="0">
                <a:solidFill>
                  <a:schemeClr val="tx1"/>
                </a:solidFill>
              </a:rPr>
              <a:t>XML </a:t>
            </a:r>
            <a:r>
              <a:rPr lang="ko-KR" altLang="en-US" sz="1800" dirty="0">
                <a:solidFill>
                  <a:schemeClr val="tx1"/>
                </a:solidFill>
              </a:rPr>
              <a:t>설정 파일의 </a:t>
            </a:r>
            <a:r>
              <a:rPr lang="ko-KR" altLang="en-US" sz="1800" dirty="0" smtClean="0">
                <a:solidFill>
                  <a:schemeClr val="tx1"/>
                </a:solidFill>
              </a:rPr>
              <a:t>모습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2666" y="2736330"/>
            <a:ext cx="9113196" cy="320857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ts val="19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&lt;?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xml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version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"1.0"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encoding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"UTF-8"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?&gt;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xmlns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"http://www.springframework.org/schema/beans"</a:t>
            </a:r>
          </a:p>
          <a:p>
            <a:pPr algn="l">
              <a:lnSpc>
                <a:spcPts val="14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			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xmlns:xsi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"http://www.w3.org/2001/XMLSchema-instance"</a:t>
            </a:r>
          </a:p>
          <a:p>
            <a:pPr algn="l">
              <a:lnSpc>
                <a:spcPts val="14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			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xsi:schemaLocation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"http://www.springframework.org/schema/beans</a:t>
            </a:r>
          </a:p>
          <a:p>
            <a:pPr algn="l">
              <a:lnSpc>
                <a:spcPts val="14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				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http://www.springframework.org/schema/beans/spring-beans-4.0.xsd"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id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"..."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class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"..."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		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&lt;!--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collaborators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and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configuration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for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this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go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here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--&gt;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&lt;/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id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"..."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class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"..."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		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&lt;!--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collaborators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and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configuration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for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this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go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here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--&gt;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&lt;/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&lt;!--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more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definitions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go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here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cs typeface="Arial" pitchFamily="18" charset="0"/>
              </a:rPr>
              <a:t>--&gt;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&lt;/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43328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25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18" charset="0"/>
              </a:rPr>
              <a:t>XML </a:t>
            </a:r>
            <a:r>
              <a:rPr lang="ko-KR" altLang="en-US" sz="2400" dirty="0">
                <a:solidFill>
                  <a:srgbClr val="000000"/>
                </a:solidFill>
                <a:cs typeface="Arial" pitchFamily="18" charset="0"/>
              </a:rPr>
              <a:t>설정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cs typeface="Arial" pitchFamily="18" charset="0"/>
              </a:rPr>
              <a:t>XML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설정 파일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XML </a:t>
            </a:r>
            <a:r>
              <a:rPr lang="ko-KR" altLang="en-US" sz="1800" dirty="0">
                <a:solidFill>
                  <a:schemeClr val="tx1"/>
                </a:solidFill>
              </a:rPr>
              <a:t>설정은 여러 개의 파일로 구성될 수 있으며 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2" algn="l" eaLnBrk="0" fontAlgn="base" latinLnBrk="0" hangingPunct="0">
              <a:lnSpc>
                <a:spcPts val="24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 &lt;</a:t>
            </a:r>
            <a:r>
              <a:rPr lang="en-US" altLang="ko-KR" sz="1800" dirty="0">
                <a:solidFill>
                  <a:schemeClr val="tx1"/>
                </a:solidFill>
              </a:rPr>
              <a:t>import/&gt; element </a:t>
            </a:r>
            <a:r>
              <a:rPr lang="ko-KR" altLang="en-US" sz="1800" dirty="0" err="1">
                <a:solidFill>
                  <a:schemeClr val="tx1"/>
                </a:solidFill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</a:rPr>
              <a:t> 사용하여 다른 </a:t>
            </a:r>
            <a:r>
              <a:rPr lang="en-US" altLang="ko-KR" sz="1800" dirty="0">
                <a:solidFill>
                  <a:schemeClr val="tx1"/>
                </a:solidFill>
              </a:rPr>
              <a:t>XML </a:t>
            </a:r>
            <a:r>
              <a:rPr lang="ko-KR" altLang="en-US" sz="1800" dirty="0">
                <a:solidFill>
                  <a:schemeClr val="tx1"/>
                </a:solidFill>
              </a:rPr>
              <a:t>설정 파일을 </a:t>
            </a:r>
            <a:r>
              <a:rPr lang="en-US" altLang="ko-KR" sz="1800" dirty="0">
                <a:solidFill>
                  <a:schemeClr val="tx1"/>
                </a:solidFill>
              </a:rPr>
              <a:t>import </a:t>
            </a:r>
            <a:r>
              <a:rPr lang="ko-KR" altLang="en-US" sz="1800" dirty="0" smtClean="0">
                <a:solidFill>
                  <a:schemeClr val="tx1"/>
                </a:solidFill>
              </a:rPr>
              <a:t>가능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2666" y="2736330"/>
            <a:ext cx="9113196" cy="219547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ts val="1900"/>
              </a:lnSpc>
              <a:tabLst>
                <a:tab pos="241300" algn="l"/>
                <a:tab pos="508000" algn="l"/>
                <a:tab pos="520700" algn="l"/>
                <a:tab pos="6858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41300" algn="l"/>
                <a:tab pos="508000" algn="l"/>
                <a:tab pos="520700" algn="l"/>
                <a:tab pos="685800" algn="l"/>
              </a:tabLst>
            </a:pPr>
            <a:r>
              <a:rPr lang="en-US" altLang="zh-CN" sz="1400" dirty="0"/>
              <a:t>	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import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resource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"services.xml"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85800" algn="l"/>
              </a:tabLst>
            </a:pPr>
            <a:r>
              <a:rPr lang="en-US" altLang="zh-CN" sz="1400" dirty="0"/>
              <a:t>	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import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resource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"resources/messageSource.xml"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85800" algn="l"/>
              </a:tabLst>
            </a:pPr>
            <a:r>
              <a:rPr lang="en-US" altLang="zh-CN" sz="1400" dirty="0"/>
              <a:t>	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import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resource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"/resources/themeSource.xml"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/&gt;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41300" algn="l"/>
                <a:tab pos="508000" algn="l"/>
                <a:tab pos="520700" algn="l"/>
                <a:tab pos="685800" algn="l"/>
              </a:tabLst>
            </a:pPr>
            <a:r>
              <a:rPr lang="en-US" altLang="zh-CN" sz="1400" dirty="0"/>
              <a:t>	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id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"bean1"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class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"..."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85800" algn="l"/>
              </a:tabLst>
            </a:pPr>
            <a:r>
              <a:rPr lang="en-US" altLang="zh-CN" sz="1400" dirty="0"/>
              <a:t>	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id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"bean2"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class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"..."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/&gt;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41300" algn="l"/>
                <a:tab pos="508000" algn="l"/>
                <a:tab pos="520700" algn="l"/>
                <a:tab pos="6858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&lt;/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900"/>
              </a:lnSpc>
              <a:tabLst>
                <a:tab pos="241300" algn="l"/>
                <a:tab pos="520700" algn="l"/>
                <a:tab pos="609600" algn="l"/>
                <a:tab pos="685800" algn="l"/>
                <a:tab pos="800100" algn="l"/>
                <a:tab pos="965200" algn="l"/>
              </a:tabLst>
            </a:pPr>
            <a:endParaRPr lang="en-US" altLang="zh-CN" sz="1400" dirty="0">
              <a:solidFill>
                <a:srgbClr val="008080"/>
              </a:solidFill>
              <a:cs typeface="Ari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156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26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cs typeface="Arial" pitchFamily="18" charset="0"/>
              </a:rPr>
              <a:t>Bean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cs typeface="바탕" pitchFamily="18" charset="0"/>
              </a:rPr>
              <a:t>정의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Bean </a:t>
            </a:r>
            <a:r>
              <a:rPr lang="ko-KR" altLang="en-US" sz="1800" dirty="0">
                <a:solidFill>
                  <a:schemeClr val="tx1"/>
                </a:solidFill>
              </a:rPr>
              <a:t>을 </a:t>
            </a:r>
            <a:r>
              <a:rPr lang="ko-KR" altLang="en-US" sz="1800" dirty="0" err="1">
                <a:solidFill>
                  <a:schemeClr val="tx1"/>
                </a:solidFill>
              </a:rPr>
              <a:t>객체화하고</a:t>
            </a:r>
            <a:r>
              <a:rPr lang="ko-KR" altLang="en-US" sz="1800" dirty="0">
                <a:solidFill>
                  <a:schemeClr val="tx1"/>
                </a:solidFill>
              </a:rPr>
              <a:t> 의존성을 주입하는 등의 관리를 위한 </a:t>
            </a:r>
            <a:r>
              <a:rPr lang="ko-KR" altLang="en-US" sz="1800" dirty="0" smtClean="0">
                <a:solidFill>
                  <a:schemeClr val="tx1"/>
                </a:solidFill>
              </a:rPr>
              <a:t>정보 설정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XML </a:t>
            </a:r>
            <a:r>
              <a:rPr lang="ko-KR" altLang="en-US" sz="1800" dirty="0">
                <a:solidFill>
                  <a:schemeClr val="tx1"/>
                </a:solidFill>
              </a:rPr>
              <a:t>설정에서는 </a:t>
            </a:r>
            <a:r>
              <a:rPr lang="en-US" altLang="ko-KR" sz="1800" dirty="0">
                <a:solidFill>
                  <a:schemeClr val="tx1"/>
                </a:solidFill>
              </a:rPr>
              <a:t>&lt;bean</a:t>
            </a:r>
            <a:r>
              <a:rPr lang="en-US" altLang="ko-KR" sz="1800" dirty="0" smtClean="0">
                <a:solidFill>
                  <a:schemeClr val="tx1"/>
                </a:solidFill>
              </a:rPr>
              <a:t>/&gt; element </a:t>
            </a:r>
            <a:r>
              <a:rPr lang="ko-KR" altLang="en-US" sz="1800" dirty="0">
                <a:solidFill>
                  <a:schemeClr val="tx1"/>
                </a:solidFill>
              </a:rPr>
              <a:t>가 </a:t>
            </a:r>
            <a:r>
              <a:rPr lang="en-US" altLang="ko-KR" sz="1800" dirty="0">
                <a:solidFill>
                  <a:schemeClr val="tx1"/>
                </a:solidFill>
              </a:rPr>
              <a:t>Bean </a:t>
            </a:r>
            <a:r>
              <a:rPr lang="ko-KR" altLang="en-US" sz="1800" dirty="0">
                <a:solidFill>
                  <a:schemeClr val="tx1"/>
                </a:solidFill>
              </a:rPr>
              <a:t>정의를 </a:t>
            </a:r>
            <a:r>
              <a:rPr lang="ko-KR" altLang="en-US" sz="1800" dirty="0" smtClean="0">
                <a:solidFill>
                  <a:schemeClr val="tx1"/>
                </a:solidFill>
              </a:rPr>
              <a:t>나타냄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Bean </a:t>
            </a:r>
            <a:r>
              <a:rPr lang="ko-KR" altLang="en-US" sz="1800" dirty="0" smtClean="0">
                <a:solidFill>
                  <a:schemeClr val="tx1"/>
                </a:solidFill>
              </a:rPr>
              <a:t>속성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99" y="2875816"/>
            <a:ext cx="8986489" cy="40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29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27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cs typeface="Arial" pitchFamily="18" charset="0"/>
              </a:rPr>
              <a:t>Bean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cs typeface="바탕" pitchFamily="18" charset="0"/>
              </a:rPr>
              <a:t>정의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Bean </a:t>
            </a:r>
            <a:r>
              <a:rPr lang="ko-KR" altLang="en-US" sz="1800" dirty="0">
                <a:solidFill>
                  <a:schemeClr val="tx1"/>
                </a:solidFill>
              </a:rPr>
              <a:t>이름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모든 </a:t>
            </a:r>
            <a:r>
              <a:rPr lang="en-US" altLang="ko-KR" sz="1600" dirty="0">
                <a:solidFill>
                  <a:schemeClr val="tx1"/>
                </a:solidFill>
              </a:rPr>
              <a:t>Bean </a:t>
            </a:r>
            <a:r>
              <a:rPr lang="ko-KR" altLang="en-US" sz="1600" dirty="0">
                <a:solidFill>
                  <a:schemeClr val="tx1"/>
                </a:solidFill>
              </a:rPr>
              <a:t>은 하나의 </a:t>
            </a:r>
            <a:r>
              <a:rPr lang="en-US" altLang="ko-KR" sz="1600" dirty="0">
                <a:solidFill>
                  <a:schemeClr val="tx1"/>
                </a:solidFill>
              </a:rPr>
              <a:t>id 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가짐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하나 </a:t>
            </a:r>
            <a:r>
              <a:rPr lang="ko-KR" altLang="en-US" sz="1600" dirty="0">
                <a:solidFill>
                  <a:schemeClr val="tx1"/>
                </a:solidFill>
              </a:rPr>
              <a:t>이상의 </a:t>
            </a:r>
            <a:r>
              <a:rPr lang="en-US" altLang="ko-KR" sz="1600" dirty="0">
                <a:solidFill>
                  <a:schemeClr val="tx1"/>
                </a:solidFill>
              </a:rPr>
              <a:t>name </a:t>
            </a:r>
            <a:r>
              <a:rPr lang="ko-KR" altLang="en-US" sz="1600" dirty="0">
                <a:solidFill>
                  <a:schemeClr val="tx1"/>
                </a:solidFill>
              </a:rPr>
              <a:t>을 가질 수 </a:t>
            </a:r>
            <a:r>
              <a:rPr lang="ko-KR" altLang="en-US" sz="1600" dirty="0" smtClean="0">
                <a:solidFill>
                  <a:schemeClr val="tx1"/>
                </a:solidFill>
              </a:rPr>
              <a:t>있음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</a:rPr>
              <a:t>id </a:t>
            </a:r>
            <a:r>
              <a:rPr lang="ko-KR" altLang="en-US" sz="1600" dirty="0">
                <a:solidFill>
                  <a:schemeClr val="tx1"/>
                </a:solidFill>
              </a:rPr>
              <a:t>는 </a:t>
            </a:r>
            <a:r>
              <a:rPr lang="en-US" altLang="ko-KR" sz="1600" dirty="0">
                <a:solidFill>
                  <a:schemeClr val="tx1"/>
                </a:solidFill>
              </a:rPr>
              <a:t>container </a:t>
            </a:r>
            <a:r>
              <a:rPr lang="ko-KR" altLang="en-US" sz="1600" dirty="0">
                <a:solidFill>
                  <a:schemeClr val="tx1"/>
                </a:solidFill>
              </a:rPr>
              <a:t>안에서 고유해야 </a:t>
            </a:r>
            <a:r>
              <a:rPr lang="ko-KR" altLang="en-US" sz="1600" dirty="0" smtClean="0">
                <a:solidFill>
                  <a:schemeClr val="tx1"/>
                </a:solidFill>
              </a:rPr>
              <a:t>함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Bean </a:t>
            </a:r>
            <a:r>
              <a:rPr lang="ko-KR" altLang="en-US" sz="1600" dirty="0">
                <a:solidFill>
                  <a:schemeClr val="tx1"/>
                </a:solidFill>
              </a:rPr>
              <a:t>은 </a:t>
            </a:r>
            <a:r>
              <a:rPr lang="en-US" altLang="ko-KR" sz="1600" dirty="0">
                <a:solidFill>
                  <a:schemeClr val="tx1"/>
                </a:solidFill>
              </a:rPr>
              <a:t>&lt;alias/&gt; element 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이용하여 추가적인 </a:t>
            </a:r>
            <a:r>
              <a:rPr lang="en-US" altLang="ko-KR" sz="1600" dirty="0">
                <a:solidFill>
                  <a:schemeClr val="tx1"/>
                </a:solidFill>
              </a:rPr>
              <a:t>name </a:t>
            </a:r>
            <a:r>
              <a:rPr lang="ko-KR" altLang="en-US" sz="1600" dirty="0">
                <a:solidFill>
                  <a:schemeClr val="tx1"/>
                </a:solidFill>
              </a:rPr>
              <a:t>을 가질 수 </a:t>
            </a:r>
            <a:r>
              <a:rPr lang="ko-KR" altLang="en-US" sz="1600" dirty="0" smtClean="0">
                <a:solidFill>
                  <a:schemeClr val="tx1"/>
                </a:solidFill>
              </a:rPr>
              <a:t>있음 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Class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모든 </a:t>
            </a:r>
            <a:r>
              <a:rPr lang="en-US" altLang="ko-KR" sz="1600" dirty="0">
                <a:solidFill>
                  <a:schemeClr val="tx1"/>
                </a:solidFill>
              </a:rPr>
              <a:t>Bean </a:t>
            </a:r>
            <a:r>
              <a:rPr lang="ko-KR" altLang="en-US" sz="1600" dirty="0">
                <a:solidFill>
                  <a:schemeClr val="tx1"/>
                </a:solidFill>
              </a:rPr>
              <a:t>은 </a:t>
            </a:r>
            <a:r>
              <a:rPr lang="ko-KR" altLang="en-US" sz="1600" dirty="0" err="1">
                <a:solidFill>
                  <a:schemeClr val="tx1"/>
                </a:solidFill>
              </a:rPr>
              <a:t>객체화를</a:t>
            </a:r>
            <a:r>
              <a:rPr lang="ko-KR" altLang="en-US" sz="1600" dirty="0">
                <a:solidFill>
                  <a:schemeClr val="tx1"/>
                </a:solidFill>
              </a:rPr>
              <a:t> 위한 </a:t>
            </a:r>
            <a:r>
              <a:rPr lang="en-US" altLang="ko-KR" sz="1600" dirty="0">
                <a:solidFill>
                  <a:schemeClr val="tx1"/>
                </a:solidFill>
              </a:rPr>
              <a:t>Java class </a:t>
            </a:r>
            <a:r>
              <a:rPr lang="ko-KR" altLang="en-US" sz="1600" dirty="0" smtClean="0">
                <a:solidFill>
                  <a:schemeClr val="tx1"/>
                </a:solidFill>
              </a:rPr>
              <a:t>가 필요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( </a:t>
            </a:r>
            <a:r>
              <a:rPr lang="ko-KR" altLang="en-US" sz="1600" dirty="0">
                <a:solidFill>
                  <a:schemeClr val="tx1"/>
                </a:solidFill>
              </a:rPr>
              <a:t>예외적으로 상속의 경우 </a:t>
            </a:r>
            <a:r>
              <a:rPr lang="en-US" altLang="ko-KR" sz="1600" dirty="0">
                <a:solidFill>
                  <a:schemeClr val="tx1"/>
                </a:solidFill>
              </a:rPr>
              <a:t>class </a:t>
            </a:r>
            <a:r>
              <a:rPr lang="ko-KR" altLang="en-US" sz="1600" dirty="0">
                <a:solidFill>
                  <a:schemeClr val="tx1"/>
                </a:solidFill>
              </a:rPr>
              <a:t>가 없어도 </a:t>
            </a:r>
            <a:r>
              <a:rPr lang="ko-KR" altLang="en-US" sz="1600" dirty="0" smtClean="0">
                <a:solidFill>
                  <a:schemeClr val="tx1"/>
                </a:solidFill>
              </a:rPr>
              <a:t>됨</a:t>
            </a:r>
            <a:r>
              <a:rPr lang="en-US" altLang="ko-KR" sz="1600" dirty="0" smtClean="0">
                <a:solidFill>
                  <a:schemeClr val="tx1"/>
                </a:solidFill>
              </a:rPr>
              <a:t>.) </a:t>
            </a:r>
          </a:p>
          <a:p>
            <a:pPr lvl="3" algn="l" eaLnBrk="0" fontAlgn="base" latinLnBrk="0" hangingPunct="0">
              <a:lnSpc>
                <a:spcPts val="2400"/>
              </a:lnSpc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0400" y="3141045"/>
            <a:ext cx="6545382" cy="54117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ts val="1700"/>
              </a:lnSpc>
              <a:tabLst>
                <a:tab pos="241300" algn="l"/>
                <a:tab pos="520700" algn="l"/>
              </a:tabLst>
            </a:pPr>
            <a:r>
              <a:rPr lang="en-US" altLang="zh-CN" sz="12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cs typeface="Arial" pitchFamily="18" charset="0"/>
              </a:rPr>
              <a:t>id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cs typeface="Arial" pitchFamily="18" charset="0"/>
              </a:rPr>
              <a:t>"exampleBean"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cs typeface="Arial" pitchFamily="18" charset="0"/>
              </a:rPr>
              <a:t>class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cs typeface="Arial" pitchFamily="18" charset="0"/>
              </a:rPr>
              <a:t>"example.ExampleBean"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cs typeface="Arial" pitchFamily="18" charset="0"/>
              </a:rPr>
              <a:t>/&gt;</a:t>
            </a:r>
          </a:p>
          <a:p>
            <a:pPr algn="l">
              <a:lnSpc>
                <a:spcPts val="1800"/>
              </a:lnSpc>
              <a:tabLst>
                <a:tab pos="241300" algn="l"/>
                <a:tab pos="520700" algn="l"/>
              </a:tabLst>
            </a:pPr>
            <a:r>
              <a:rPr lang="en-US" altLang="zh-CN" sz="1200" dirty="0" smtClean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200" dirty="0" smtClean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cs typeface="Arial" pitchFamily="18" charset="0"/>
              </a:rPr>
              <a:t>name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cs typeface="Arial" pitchFamily="18" charset="0"/>
              </a:rPr>
              <a:t>"anotherExample"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cs typeface="Arial" pitchFamily="18" charset="0"/>
              </a:rPr>
              <a:t>class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cs typeface="Arial" pitchFamily="18" charset="0"/>
              </a:rPr>
              <a:t>"examples.ExampleBeanTwo"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cs typeface="Arial" pitchFamily="18" charset="0"/>
              </a:rPr>
              <a:t>/&gt;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57870" y="4187782"/>
            <a:ext cx="3461204" cy="2852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  <a:tabLst>
                <a:tab pos="241300" algn="l"/>
                <a:tab pos="520700" algn="l"/>
              </a:tabLst>
            </a:pP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alias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name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4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"fromName"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alias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4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"toName"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45641" y="5596657"/>
            <a:ext cx="6323654" cy="8745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ts val="1500"/>
              </a:lnSpc>
              <a:tabLst>
                <a:tab pos="241300" algn="l"/>
                <a:tab pos="520700" algn="l"/>
              </a:tabLst>
            </a:pPr>
            <a:r>
              <a:rPr lang="en-US" altLang="zh-CN" sz="14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"exampleBean"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"example.ExampleBean"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41300" algn="l"/>
                <a:tab pos="5207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"anotherExample"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"examples.ExampleBeanTwo"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800"/>
              </a:lnSpc>
              <a:tabLst>
                <a:tab pos="241300" algn="l"/>
                <a:tab pos="520700" algn="l"/>
              </a:tabLst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223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28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cs typeface="Arial" pitchFamily="18" charset="0"/>
              </a:rPr>
              <a:t> Bean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객체화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>
                <a:solidFill>
                  <a:schemeClr val="tx1"/>
                </a:solidFill>
              </a:rPr>
              <a:t>일반적으로 </a:t>
            </a:r>
            <a:r>
              <a:rPr lang="en-US" altLang="ko-KR" sz="1800" dirty="0">
                <a:solidFill>
                  <a:schemeClr val="tx1"/>
                </a:solidFill>
              </a:rPr>
              <a:t>Bean </a:t>
            </a:r>
            <a:r>
              <a:rPr lang="ko-KR" altLang="en-US" sz="1800" dirty="0" err="1">
                <a:solidFill>
                  <a:schemeClr val="tx1"/>
                </a:solidFill>
              </a:rPr>
              <a:t>객체화는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Java </a:t>
            </a:r>
            <a:r>
              <a:rPr lang="ko-KR" altLang="en-US" sz="1800" dirty="0">
                <a:solidFill>
                  <a:schemeClr val="tx1"/>
                </a:solidFill>
              </a:rPr>
              <a:t>언어의 ‘</a:t>
            </a:r>
            <a:r>
              <a:rPr lang="en-US" altLang="ko-KR" sz="1800" dirty="0">
                <a:solidFill>
                  <a:schemeClr val="tx1"/>
                </a:solidFill>
              </a:rPr>
              <a:t>new’ </a:t>
            </a:r>
            <a:r>
              <a:rPr lang="ko-KR" altLang="en-US" sz="1800" dirty="0">
                <a:solidFill>
                  <a:schemeClr val="tx1"/>
                </a:solidFill>
              </a:rPr>
              <a:t>연산자를 </a:t>
            </a:r>
            <a:r>
              <a:rPr lang="ko-KR" altLang="en-US" sz="1800" dirty="0" smtClean="0">
                <a:solidFill>
                  <a:schemeClr val="tx1"/>
                </a:solidFill>
              </a:rPr>
              <a:t>사용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별도의 </a:t>
            </a:r>
            <a:r>
              <a:rPr lang="ko-KR" altLang="en-US" sz="1600" dirty="0">
                <a:solidFill>
                  <a:schemeClr val="tx1"/>
                </a:solidFill>
              </a:rPr>
              <a:t>설정은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필요없음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‘new</a:t>
            </a:r>
            <a:r>
              <a:rPr lang="en-US" altLang="ko-KR" sz="1800" dirty="0">
                <a:solidFill>
                  <a:schemeClr val="tx1"/>
                </a:solidFill>
              </a:rPr>
              <a:t>’ </a:t>
            </a:r>
            <a:r>
              <a:rPr lang="ko-KR" altLang="en-US" sz="1800" dirty="0">
                <a:solidFill>
                  <a:schemeClr val="tx1"/>
                </a:solidFill>
              </a:rPr>
              <a:t>연산자가 아닌 </a:t>
            </a:r>
            <a:r>
              <a:rPr lang="en-US" altLang="ko-KR" sz="1800" dirty="0">
                <a:solidFill>
                  <a:schemeClr val="tx1"/>
                </a:solidFill>
              </a:rPr>
              <a:t>static factory </a:t>
            </a:r>
            <a:r>
              <a:rPr lang="ko-KR" altLang="en-US" sz="1800" dirty="0" err="1">
                <a:solidFill>
                  <a:schemeClr val="tx1"/>
                </a:solidFill>
              </a:rPr>
              <a:t>메소드를</a:t>
            </a:r>
            <a:r>
              <a:rPr lang="ko-KR" altLang="en-US" sz="1800" dirty="0">
                <a:solidFill>
                  <a:schemeClr val="tx1"/>
                </a:solidFill>
              </a:rPr>
              <a:t> 사용하여 </a:t>
            </a:r>
            <a:r>
              <a:rPr lang="en-US" altLang="ko-KR" sz="1800" dirty="0">
                <a:solidFill>
                  <a:schemeClr val="tx1"/>
                </a:solidFill>
              </a:rPr>
              <a:t>Bean </a:t>
            </a:r>
            <a:r>
              <a:rPr lang="ko-KR" altLang="en-US" sz="1800" dirty="0">
                <a:solidFill>
                  <a:schemeClr val="tx1"/>
                </a:solidFill>
              </a:rPr>
              <a:t>을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2" algn="l" eaLnBrk="0" fontAlgn="base" latinLnBrk="0" hangingPunct="0">
              <a:lnSpc>
                <a:spcPts val="24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  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객체화할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수 </a:t>
            </a:r>
            <a:r>
              <a:rPr lang="ko-KR" altLang="en-US" sz="1800" dirty="0" smtClean="0">
                <a:solidFill>
                  <a:schemeClr val="tx1"/>
                </a:solidFill>
              </a:rPr>
              <a:t>있음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</a:rPr>
              <a:t>Constructor </a:t>
            </a:r>
            <a:r>
              <a:rPr lang="en-US" altLang="ko-KR" sz="1600" dirty="0">
                <a:solidFill>
                  <a:schemeClr val="tx1"/>
                </a:solidFill>
              </a:rPr>
              <a:t>Injection </a:t>
            </a:r>
            <a:r>
              <a:rPr lang="ko-KR" altLang="en-US" sz="1600" dirty="0" smtClean="0">
                <a:solidFill>
                  <a:schemeClr val="tx1"/>
                </a:solidFill>
              </a:rPr>
              <a:t>방식의 </a:t>
            </a:r>
            <a:r>
              <a:rPr lang="ko-KR" altLang="en-US" sz="1600" dirty="0">
                <a:solidFill>
                  <a:schemeClr val="tx1"/>
                </a:solidFill>
              </a:rPr>
              <a:t>의존성 주입 설정을 </a:t>
            </a:r>
            <a:r>
              <a:rPr lang="ko-KR" altLang="en-US" sz="1600" dirty="0" smtClean="0">
                <a:solidFill>
                  <a:schemeClr val="tx1"/>
                </a:solidFill>
              </a:rPr>
              <a:t>따름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zh-CN" sz="1800" b="1" dirty="0" smtClean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자신의 </a:t>
            </a:r>
            <a:r>
              <a:rPr lang="en-US" altLang="zh-CN" sz="1800" dirty="0">
                <a:solidFill>
                  <a:srgbClr val="000000"/>
                </a:solidFill>
                <a:cs typeface="Arial" pitchFamily="18" charset="0"/>
              </a:rPr>
              <a:t>static factory </a:t>
            </a:r>
            <a:r>
              <a:rPr lang="ko-KR" altLang="en-US" sz="1800" dirty="0" err="1">
                <a:solidFill>
                  <a:srgbClr val="000000"/>
                </a:solidFill>
                <a:cs typeface="Arial" pitchFamily="18" charset="0"/>
              </a:rPr>
              <a:t>메소드가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 아닌 별도의 </a:t>
            </a:r>
            <a:r>
              <a:rPr lang="en-US" altLang="zh-CN" sz="1800" dirty="0">
                <a:solidFill>
                  <a:srgbClr val="000000"/>
                </a:solidFill>
                <a:cs typeface="Arial" pitchFamily="18" charset="0"/>
              </a:rPr>
              <a:t>Factory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클래스의</a:t>
            </a:r>
            <a:endParaRPr lang="en-US" altLang="ko-KR" sz="1800" dirty="0" smtClean="0">
              <a:solidFill>
                <a:srgbClr val="000000"/>
              </a:solidFill>
              <a:cs typeface="Arial" pitchFamily="18" charset="0"/>
            </a:endParaRPr>
          </a:p>
          <a:p>
            <a:pPr lvl="2" algn="l" eaLnBrk="0" fontAlgn="base" latinLnBrk="0" hangingPunct="0">
              <a:lnSpc>
                <a:spcPts val="2400"/>
              </a:lnSpc>
            </a:pP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  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cs typeface="Arial" pitchFamily="18" charset="0"/>
              </a:rPr>
              <a:t>static </a:t>
            </a:r>
            <a:r>
              <a:rPr lang="ko-KR" altLang="en-US" sz="1800" dirty="0" err="1">
                <a:solidFill>
                  <a:srgbClr val="000000"/>
                </a:solidFill>
                <a:cs typeface="Arial" pitchFamily="18" charset="0"/>
              </a:rPr>
              <a:t>메소드를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 사용하여 </a:t>
            </a:r>
            <a:r>
              <a:rPr lang="en-US" altLang="zh-CN" sz="1800" dirty="0">
                <a:solidFill>
                  <a:srgbClr val="000000"/>
                </a:solidFill>
                <a:cs typeface="Arial" pitchFamily="18" charset="0"/>
              </a:rPr>
              <a:t>Bean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을 </a:t>
            </a:r>
            <a:r>
              <a:rPr lang="ko-KR" altLang="en-US" sz="1800" dirty="0" err="1">
                <a:solidFill>
                  <a:srgbClr val="000000"/>
                </a:solidFill>
                <a:cs typeface="Arial" pitchFamily="18" charset="0"/>
              </a:rPr>
              <a:t>객체화할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 수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있음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. </a:t>
            </a:r>
            <a:endParaRPr lang="en-US" altLang="ko-KR" sz="1800" dirty="0" smtClean="0">
              <a:solidFill>
                <a:srgbClr val="000000"/>
              </a:solidFill>
              <a:cs typeface="Arial" pitchFamily="18" charset="0"/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00000"/>
                </a:solidFill>
                <a:cs typeface="Arial" pitchFamily="18" charset="0"/>
              </a:rPr>
              <a:t>Constructor </a:t>
            </a:r>
            <a:r>
              <a:rPr lang="en-US" altLang="zh-CN" sz="1600" dirty="0">
                <a:solidFill>
                  <a:srgbClr val="000000"/>
                </a:solidFill>
                <a:cs typeface="Arial" pitchFamily="18" charset="0"/>
              </a:rPr>
              <a:t>Injection </a:t>
            </a:r>
            <a:r>
              <a:rPr lang="ko-KR" altLang="en-US" sz="1600" dirty="0">
                <a:solidFill>
                  <a:srgbClr val="000000"/>
                </a:solidFill>
                <a:cs typeface="Arial" pitchFamily="18" charset="0"/>
              </a:rPr>
              <a:t>방식의 의존성 주입 설정을 </a:t>
            </a:r>
            <a:r>
              <a:rPr lang="ko-KR" altLang="en-US" sz="1600" dirty="0" smtClean="0">
                <a:solidFill>
                  <a:srgbClr val="000000"/>
                </a:solidFill>
                <a:cs typeface="Arial" pitchFamily="18" charset="0"/>
              </a:rPr>
              <a:t>따름</a:t>
            </a:r>
            <a:endParaRPr lang="en-US" altLang="ko-KR" sz="1600" dirty="0">
              <a:solidFill>
                <a:srgbClr val="000000"/>
              </a:solidFill>
              <a:cs typeface="Arial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7598" y="3528440"/>
            <a:ext cx="4599336" cy="6527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ts val="15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200" dirty="0"/>
              <a:t>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id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"exampleBean"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400" dirty="0"/>
              <a:t>					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class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"examples.ExampleBean"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400" dirty="0"/>
              <a:t>					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factory-method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"createInstance"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/&gt;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389" y="5219872"/>
            <a:ext cx="6692858" cy="172226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ts val="15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400" dirty="0"/>
              <a:t>	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&lt;!--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the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factory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bean,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which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contains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a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method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called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createInstance()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--&gt;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200" dirty="0"/>
              <a:t>			</a:t>
            </a:r>
            <a:r>
              <a:rPr lang="en-US" altLang="zh-CN" sz="12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cs typeface="Arial" pitchFamily="18" charset="0"/>
              </a:rPr>
              <a:t>id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cs typeface="Arial" pitchFamily="18" charset="0"/>
              </a:rPr>
              <a:t>"serviceLocator"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cs typeface="Arial" pitchFamily="18" charset="0"/>
              </a:rPr>
              <a:t>class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cs typeface="Arial" pitchFamily="18" charset="0"/>
              </a:rPr>
              <a:t>"com.foo.DefaultServiceLocator"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200" dirty="0"/>
              <a:t>				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&lt;!--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inject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any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dependencies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required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by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this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locator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bean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--&gt;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200" dirty="0"/>
              <a:t>			</a:t>
            </a:r>
            <a:r>
              <a:rPr lang="en-US" altLang="zh-CN" sz="1200" dirty="0">
                <a:solidFill>
                  <a:srgbClr val="008080"/>
                </a:solidFill>
                <a:cs typeface="Arial" pitchFamily="18" charset="0"/>
              </a:rPr>
              <a:t>&lt;/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000"/>
              </a:lnSpc>
            </a:pPr>
            <a:endParaRPr lang="en-US" altLang="zh-CN" sz="1200" dirty="0"/>
          </a:p>
          <a:p>
            <a:pPr algn="l">
              <a:lnSpc>
                <a:spcPts val="18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200" dirty="0"/>
              <a:t>			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&lt;!--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the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bean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to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be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created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via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the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factory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bean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cs typeface="Arial" pitchFamily="18" charset="0"/>
              </a:rPr>
              <a:t>--&gt;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200" dirty="0"/>
              <a:t>			</a:t>
            </a:r>
            <a:r>
              <a:rPr lang="en-US" altLang="zh-CN" sz="12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cs typeface="Arial" pitchFamily="18" charset="0"/>
              </a:rPr>
              <a:t>id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cs typeface="Arial" pitchFamily="18" charset="0"/>
              </a:rPr>
              <a:t>"exampleBean"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200" dirty="0"/>
              <a:t>					</a:t>
            </a:r>
            <a:r>
              <a:rPr lang="en-US" altLang="zh-CN" sz="1200" dirty="0">
                <a:solidFill>
                  <a:srgbClr val="7F007F"/>
                </a:solidFill>
                <a:cs typeface="Arial" pitchFamily="18" charset="0"/>
              </a:rPr>
              <a:t>factory-bean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cs typeface="Arial" pitchFamily="18" charset="0"/>
              </a:rPr>
              <a:t>"serviceLocator"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200" dirty="0"/>
              <a:t>					</a:t>
            </a:r>
            <a:r>
              <a:rPr lang="en-US" altLang="zh-CN" sz="1200" dirty="0">
                <a:solidFill>
                  <a:srgbClr val="7F007F"/>
                </a:solidFill>
                <a:cs typeface="Arial" pitchFamily="18" charset="0"/>
              </a:rPr>
              <a:t>factory-method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cs typeface="Arial" pitchFamily="18" charset="0"/>
              </a:rPr>
              <a:t>"createInstance"</a:t>
            </a:r>
            <a:r>
              <a:rPr lang="en-US" altLang="zh-CN" sz="1200" dirty="0"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cs typeface="Arial" pitchFamily="18" charset="0"/>
              </a:rPr>
              <a:t>/&gt;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770750" y="6234371"/>
            <a:ext cx="5490850" cy="7207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21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400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new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ExampleBean();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200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ExampleBean.</a:t>
            </a:r>
            <a:r>
              <a:rPr lang="en-US" altLang="zh-CN" sz="12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4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createInstance();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609600" algn="l"/>
                <a:tab pos="762000" algn="l"/>
              </a:tabLst>
            </a:pPr>
            <a:r>
              <a:rPr lang="en-US" altLang="zh-CN" sz="1200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DefaultServiceLocator.</a:t>
            </a:r>
            <a:r>
              <a:rPr lang="en-US" altLang="zh-CN" sz="12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64" i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createInstance();</a:t>
            </a:r>
          </a:p>
        </p:txBody>
      </p:sp>
    </p:spTree>
    <p:extLst>
      <p:ext uri="{BB962C8B-B14F-4D97-AF65-F5344CB8AC3E}">
        <p14:creationId xmlns:p14="http://schemas.microsoft.com/office/powerpoint/2010/main" val="229434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2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490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5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400" dirty="0" err="1">
                <a:solidFill>
                  <a:schemeClr val="tx1"/>
                </a:solidFill>
                <a:cs typeface="+mn-cs"/>
              </a:rPr>
              <a:t>프레임웍</a:t>
            </a: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(Framework)</a:t>
            </a:r>
          </a:p>
          <a:p>
            <a:pPr lvl="1" algn="l" eaLnBrk="0" fontAlgn="base" latinLnBrk="0" hangingPunct="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kumimoji="0" lang="en-US" altLang="ko-KR" sz="24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 err="1">
                <a:solidFill>
                  <a:schemeClr val="tx1"/>
                </a:solidFill>
                <a:cs typeface="+mn-cs"/>
              </a:rPr>
              <a:t>프레임웍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(Framework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)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정의</a:t>
            </a: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marL="1257300" lvl="2" indent="-342900" algn="l" eaLnBrk="0" fontAlgn="base" latinLnBrk="0" hangingPunct="0">
              <a:lnSpc>
                <a:spcPts val="2500"/>
              </a:lnSpc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클래스 및 패턴의 집합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marL="1257300" lvl="2" indent="-342900" algn="l" eaLnBrk="0" fontAlgn="base" latinLnBrk="0" hangingPunct="0">
              <a:lnSpc>
                <a:spcPts val="2500"/>
              </a:lnSpc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소프트웨어 개발의 효율성과 품질을 높이기 위한 반제품 성격의 소프트웨어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marL="1257300" lvl="2" indent="-342900" algn="l" eaLnBrk="0" fontAlgn="base" latinLnBrk="0" hangingPunct="0">
              <a:lnSpc>
                <a:spcPts val="2500"/>
              </a:lnSpc>
              <a:buFont typeface="HY견고딕" panose="02030600000101010101" pitchFamily="18" charset="-127"/>
              <a:buChar char="-"/>
            </a:pP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SW </a:t>
            </a:r>
            <a:r>
              <a:rPr kumimoji="0" lang="ko-KR" altLang="en-US" sz="1800" dirty="0" err="1" smtClean="0">
                <a:solidFill>
                  <a:schemeClr val="tx1"/>
                </a:solidFill>
                <a:cs typeface="+mn-cs"/>
              </a:rPr>
              <a:t>프레임웍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500"/>
              </a:lnSpc>
              <a:buFont typeface="Wingdings" panose="05000000000000000000" pitchFamily="2" charset="2"/>
              <a:buChar char="ü"/>
            </a:pP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>
                <a:solidFill>
                  <a:schemeClr val="tx1"/>
                </a:solidFill>
              </a:rPr>
              <a:t>SW </a:t>
            </a:r>
            <a:r>
              <a:rPr kumimoji="0" lang="ko-KR" altLang="en-US" sz="2000" dirty="0" err="1" smtClean="0">
                <a:solidFill>
                  <a:schemeClr val="tx1"/>
                </a:solidFill>
              </a:rPr>
              <a:t>프레임웍</a:t>
            </a:r>
            <a:r>
              <a:rPr kumimoji="0" lang="ko-KR" altLang="en-US" sz="2000" dirty="0" smtClean="0">
                <a:solidFill>
                  <a:schemeClr val="tx1"/>
                </a:solidFill>
              </a:rPr>
              <a:t> 정의</a:t>
            </a:r>
            <a:endParaRPr kumimoji="0"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500"/>
              </a:lnSpc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일련의 문제 해결을 위한 추상화된 디자인을 구현한 클래스들의 집합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marL="1714500" lvl="3" indent="-342900" algn="l" eaLnBrk="0" fontAlgn="base" latinLnBrk="0" hangingPunct="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클래스보다는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큰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 규모의 </a:t>
            </a:r>
            <a:r>
              <a:rPr kumimoji="0" lang="ko-KR" altLang="en-US" sz="1800" dirty="0" err="1" smtClean="0">
                <a:solidFill>
                  <a:schemeClr val="tx1"/>
                </a:solidFill>
                <a:cs typeface="+mn-cs"/>
              </a:rPr>
              <a:t>재사용성을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 지원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marL="1257300" lvl="2" indent="-342900" algn="l" eaLnBrk="0" fontAlgn="base" latinLnBrk="0" hangingPunct="0">
              <a:lnSpc>
                <a:spcPts val="2500"/>
              </a:lnSpc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</a:rPr>
              <a:t>구체적이며 확장 가능한 기반 코드</a:t>
            </a:r>
            <a:r>
              <a:rPr kumimoji="0" lang="en-US" altLang="ko-KR" sz="1800" dirty="0" smtClean="0">
                <a:solidFill>
                  <a:schemeClr val="tx1"/>
                </a:solidFill>
              </a:rPr>
              <a:t>, </a:t>
            </a:r>
            <a:r>
              <a:rPr kumimoji="0" lang="ko-KR" altLang="en-US" sz="1800" dirty="0" smtClean="0">
                <a:solidFill>
                  <a:schemeClr val="tx1"/>
                </a:solidFill>
              </a:rPr>
              <a:t>설계자가 의도하는 아키텍처와 </a:t>
            </a:r>
            <a:endParaRPr kumimoji="0" lang="en-US" altLang="ko-KR" sz="1800" dirty="0" smtClean="0">
              <a:solidFill>
                <a:schemeClr val="tx1"/>
              </a:solidFill>
            </a:endParaRPr>
          </a:p>
          <a:p>
            <a:pPr lvl="2" algn="l" eaLnBrk="0" fontAlgn="base" latinLnBrk="0" hangingPunct="0">
              <a:lnSpc>
                <a:spcPts val="2500"/>
              </a:lnSpc>
            </a:pPr>
            <a:r>
              <a:rPr kumimoji="0" lang="en-US" altLang="ko-KR" sz="1800" dirty="0">
                <a:solidFill>
                  <a:schemeClr val="tx1"/>
                </a:solidFill>
              </a:rPr>
              <a:t> </a:t>
            </a:r>
            <a:r>
              <a:rPr kumimoji="0" lang="en-US" altLang="ko-KR" sz="1800" dirty="0" smtClean="0">
                <a:solidFill>
                  <a:schemeClr val="tx1"/>
                </a:solidFill>
              </a:rPr>
              <a:t>    </a:t>
            </a:r>
            <a:r>
              <a:rPr kumimoji="0" lang="ko-KR" altLang="en-US" sz="1800" dirty="0" smtClean="0">
                <a:solidFill>
                  <a:srgbClr val="0070C0"/>
                </a:solidFill>
              </a:rPr>
              <a:t>디자인 패턴의 집합</a:t>
            </a:r>
            <a:endParaRPr kumimoji="0" lang="en-US" altLang="ko-KR" sz="1800" dirty="0" smtClean="0">
              <a:solidFill>
                <a:srgbClr val="0070C0"/>
              </a:solidFill>
            </a:endParaRPr>
          </a:p>
          <a:p>
            <a:pPr marL="1257300" lvl="2" indent="-342900" algn="l" eaLnBrk="0" fontAlgn="base" latinLnBrk="0" hangingPunct="0">
              <a:lnSpc>
                <a:spcPts val="2500"/>
              </a:lnSpc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</a:rPr>
              <a:t>실전에서 얻은 최적화 개발 경험을 반영한 재사용 가능한 </a:t>
            </a:r>
            <a:r>
              <a:rPr kumimoji="0" lang="en-US" altLang="ko-KR" sz="1800" dirty="0" smtClean="0">
                <a:solidFill>
                  <a:schemeClr val="tx1"/>
                </a:solidFill>
              </a:rPr>
              <a:t>API</a:t>
            </a:r>
            <a:r>
              <a:rPr kumimoji="0" lang="ko-KR" altLang="en-US" sz="1800" dirty="0" smtClean="0">
                <a:solidFill>
                  <a:schemeClr val="tx1"/>
                </a:solidFill>
              </a:rPr>
              <a:t>집합</a:t>
            </a:r>
            <a:endParaRPr kumimoji="0" lang="en-US" altLang="ko-KR" sz="18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500"/>
              </a:lnSpc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</a:rPr>
              <a:t>반제품 성격의 소프트웨어</a:t>
            </a:r>
            <a:endParaRPr kumimoji="0" lang="en-US" altLang="ko-KR" sz="18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500"/>
              </a:lnSpc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</a:rPr>
              <a:t>라이브러라와 다르게 애플리케이션의 틀과 구조를 결정</a:t>
            </a:r>
            <a:r>
              <a:rPr kumimoji="0" lang="en-US" altLang="ko-KR" sz="1800" dirty="0" smtClean="0">
                <a:solidFill>
                  <a:schemeClr val="tx1"/>
                </a:solidFill>
              </a:rPr>
              <a:t>    </a:t>
            </a:r>
            <a:endParaRPr kumimoji="0" lang="en-US" altLang="ko-KR" sz="1800" dirty="0">
              <a:solidFill>
                <a:schemeClr val="tx1"/>
              </a:solidFill>
            </a:endParaRPr>
          </a:p>
          <a:p>
            <a:pPr marL="1714500" lvl="3" indent="-342900" algn="l" eaLnBrk="0" fontAlgn="base" latinLnBrk="0" hangingPunct="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kumimoji="0" lang="ko-KR" altLang="en-US" sz="1800" dirty="0" smtClean="0">
                <a:solidFill>
                  <a:schemeClr val="tx1"/>
                </a:solidFill>
              </a:rPr>
              <a:t>그 위에 개발된 개발자의 코드를 제어</a:t>
            </a:r>
            <a:endParaRPr kumimoji="0"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28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29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cs typeface="Arial" pitchFamily="18" charset="0"/>
              </a:rPr>
              <a:t> Bean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객체화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&lt;bean/&gt; element </a:t>
            </a:r>
            <a:r>
              <a:rPr lang="ko-KR" altLang="en-US" sz="1800" dirty="0">
                <a:solidFill>
                  <a:schemeClr val="tx1"/>
                </a:solidFill>
              </a:rPr>
              <a:t>의 ‘ </a:t>
            </a:r>
            <a:r>
              <a:rPr lang="en-US" altLang="ko-KR" sz="1800" dirty="0">
                <a:solidFill>
                  <a:schemeClr val="tx1"/>
                </a:solidFill>
              </a:rPr>
              <a:t>lazy-init ’ attribute</a:t>
            </a:r>
            <a:r>
              <a:rPr lang="ko-KR" altLang="en-US" sz="1800" dirty="0" err="1">
                <a:solidFill>
                  <a:schemeClr val="tx1"/>
                </a:solidFill>
              </a:rPr>
              <a:t>를</a:t>
            </a:r>
            <a:r>
              <a:rPr lang="ko-KR" altLang="en-US" sz="1800" dirty="0">
                <a:solidFill>
                  <a:schemeClr val="tx1"/>
                </a:solidFill>
              </a:rPr>
              <a:t> 사용하여 </a:t>
            </a:r>
            <a:r>
              <a:rPr lang="en-US" altLang="ko-KR" sz="1800" dirty="0">
                <a:solidFill>
                  <a:schemeClr val="tx1"/>
                </a:solidFill>
              </a:rPr>
              <a:t>Bean </a:t>
            </a:r>
            <a:r>
              <a:rPr lang="ko-KR" altLang="en-US" sz="1800" dirty="0">
                <a:solidFill>
                  <a:schemeClr val="tx1"/>
                </a:solidFill>
              </a:rPr>
              <a:t>객체화 시기를 설정할 수 </a:t>
            </a:r>
            <a:r>
              <a:rPr lang="ko-KR" altLang="en-US" sz="1800" dirty="0" smtClean="0">
                <a:solidFill>
                  <a:schemeClr val="tx1"/>
                </a:solidFill>
              </a:rPr>
              <a:t>있음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일반적으로 </a:t>
            </a:r>
            <a:r>
              <a:rPr lang="en-US" altLang="ko-KR" sz="1600" dirty="0">
                <a:solidFill>
                  <a:schemeClr val="tx1"/>
                </a:solidFill>
              </a:rPr>
              <a:t>Bean </a:t>
            </a:r>
            <a:r>
              <a:rPr lang="ko-KR" altLang="en-US" sz="1600" dirty="0" err="1">
                <a:solidFill>
                  <a:schemeClr val="tx1"/>
                </a:solidFill>
              </a:rPr>
              <a:t>객체화는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BeanFactory </a:t>
            </a:r>
            <a:r>
              <a:rPr lang="ko-KR" altLang="en-US" sz="1600" dirty="0">
                <a:solidFill>
                  <a:schemeClr val="tx1"/>
                </a:solidFill>
              </a:rPr>
              <a:t>가 </a:t>
            </a:r>
            <a:r>
              <a:rPr lang="ko-KR" altLang="en-US" sz="1600" dirty="0" err="1">
                <a:solidFill>
                  <a:schemeClr val="tx1"/>
                </a:solidFill>
              </a:rPr>
              <a:t>객체화되는</a:t>
            </a:r>
            <a:r>
              <a:rPr lang="ko-KR" altLang="en-US" sz="1600" dirty="0">
                <a:solidFill>
                  <a:schemeClr val="tx1"/>
                </a:solidFill>
              </a:rPr>
              <a:t> 시점에 </a:t>
            </a:r>
            <a:r>
              <a:rPr lang="ko-KR" altLang="en-US" sz="1600" dirty="0" smtClean="0">
                <a:solidFill>
                  <a:schemeClr val="tx1"/>
                </a:solidFill>
              </a:rPr>
              <a:t>수행됨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   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만약</a:t>
            </a:r>
            <a:r>
              <a:rPr lang="en-US" altLang="ko-KR" sz="1600" dirty="0">
                <a:solidFill>
                  <a:schemeClr val="tx1"/>
                </a:solidFill>
              </a:rPr>
              <a:t>, ‘lazy -init ’ attribute </a:t>
            </a:r>
            <a:r>
              <a:rPr lang="ko-KR" altLang="en-US" sz="1600" dirty="0">
                <a:solidFill>
                  <a:schemeClr val="tx1"/>
                </a:solidFill>
              </a:rPr>
              <a:t>값이 ‘</a:t>
            </a:r>
            <a:r>
              <a:rPr lang="en-US" altLang="ko-KR" sz="1600" dirty="0">
                <a:solidFill>
                  <a:schemeClr val="tx1"/>
                </a:solidFill>
              </a:rPr>
              <a:t>true’</a:t>
            </a:r>
            <a:r>
              <a:rPr lang="ko-KR" altLang="en-US" sz="1600" dirty="0">
                <a:solidFill>
                  <a:schemeClr val="tx1"/>
                </a:solidFill>
              </a:rPr>
              <a:t>인 경우 </a:t>
            </a:r>
            <a:r>
              <a:rPr lang="en-US" altLang="ko-KR" sz="1600" dirty="0" smtClean="0">
                <a:solidFill>
                  <a:schemeClr val="tx1"/>
                </a:solidFill>
              </a:rPr>
              <a:t>,</a:t>
            </a: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solidFill>
                  <a:schemeClr val="tx1"/>
                </a:solidFill>
              </a:rPr>
              <a:t>설정된 </a:t>
            </a:r>
            <a:r>
              <a:rPr lang="en-US" altLang="ko-KR" sz="1600" dirty="0" smtClean="0">
                <a:solidFill>
                  <a:schemeClr val="tx1"/>
                </a:solidFill>
              </a:rPr>
              <a:t>Bean</a:t>
            </a:r>
            <a:r>
              <a:rPr lang="ko-KR" altLang="en-US" sz="1600" dirty="0" smtClean="0">
                <a:solidFill>
                  <a:schemeClr val="tx1"/>
                </a:solidFill>
              </a:rPr>
              <a:t>의 </a:t>
            </a:r>
            <a:r>
              <a:rPr lang="ko-KR" altLang="en-US" sz="1600" dirty="0">
                <a:solidFill>
                  <a:schemeClr val="tx1"/>
                </a:solidFill>
              </a:rPr>
              <a:t>객체가 실제로 필요하다고 요청한 시점에 </a:t>
            </a:r>
            <a:r>
              <a:rPr lang="ko-KR" altLang="en-US" sz="1600" dirty="0" err="1">
                <a:solidFill>
                  <a:schemeClr val="tx1"/>
                </a:solidFill>
              </a:rPr>
              <a:t>객체화가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수행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‘lazy -init ’ attribute</a:t>
            </a:r>
            <a:r>
              <a:rPr lang="ko-KR" altLang="en-US" sz="1600" dirty="0">
                <a:solidFill>
                  <a:schemeClr val="tx1"/>
                </a:solidFill>
              </a:rPr>
              <a:t>가 설정되어 있지 않으면 기본값을 </a:t>
            </a:r>
            <a:r>
              <a:rPr lang="ko-KR" altLang="en-US" sz="1600" dirty="0" smtClean="0">
                <a:solidFill>
                  <a:schemeClr val="tx1"/>
                </a:solidFill>
              </a:rPr>
              <a:t>사용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Spring Framework </a:t>
            </a:r>
            <a:r>
              <a:rPr lang="ko-KR" altLang="en-US" sz="1600" dirty="0">
                <a:solidFill>
                  <a:schemeClr val="tx1"/>
                </a:solidFill>
              </a:rPr>
              <a:t>의 기본값은 ‘</a:t>
            </a:r>
            <a:r>
              <a:rPr lang="en-US" altLang="ko-KR" sz="1600" dirty="0" smtClean="0">
                <a:solidFill>
                  <a:schemeClr val="tx1"/>
                </a:solidFill>
              </a:rPr>
              <a:t>false’</a:t>
            </a:r>
            <a:r>
              <a:rPr lang="ko-KR" altLang="en-US" sz="1600" dirty="0" smtClean="0">
                <a:solidFill>
                  <a:schemeClr val="tx1"/>
                </a:solidFill>
              </a:rPr>
              <a:t>이다 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zh-CN" sz="1800" b="1" dirty="0" smtClean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zh-CN" sz="1800" b="1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zh-CN" sz="1800" b="1" dirty="0" smtClean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&lt;beans/&gt; element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의 ‘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default -lazy-init ’ attribute</a:t>
            </a:r>
            <a:r>
              <a:rPr lang="ko-KR" altLang="en-US" sz="1800" dirty="0" err="1">
                <a:solidFill>
                  <a:srgbClr val="000000"/>
                </a:solidFill>
                <a:cs typeface="Arial" pitchFamily="18" charset="0"/>
              </a:rPr>
              <a:t>를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 사용하여 </a:t>
            </a:r>
            <a:endParaRPr lang="en-US" altLang="ko-KR" sz="1800" dirty="0" smtClean="0">
              <a:solidFill>
                <a:srgbClr val="000000"/>
              </a:solidFill>
              <a:cs typeface="Arial" pitchFamily="18" charset="0"/>
            </a:endParaRPr>
          </a:p>
          <a:p>
            <a:pPr lvl="2" algn="l" eaLnBrk="0" fontAlgn="base" latinLnBrk="0" hangingPunct="0">
              <a:lnSpc>
                <a:spcPts val="2400"/>
              </a:lnSpc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    XML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설정 파일 내의 모든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Bean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정의에 대한 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lazy-init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attribute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의 </a:t>
            </a:r>
            <a:endParaRPr lang="en-US" altLang="ko-KR" sz="1800" dirty="0" smtClean="0">
              <a:solidFill>
                <a:srgbClr val="000000"/>
              </a:solidFill>
              <a:cs typeface="Arial" pitchFamily="18" charset="0"/>
            </a:endParaRPr>
          </a:p>
          <a:p>
            <a:pPr lvl="2" algn="l" eaLnBrk="0" fontAlgn="base" latinLnBrk="0" hangingPunct="0">
              <a:lnSpc>
                <a:spcPts val="2400"/>
              </a:lnSpc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   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기본값을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설정할 수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있음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.</a:t>
            </a:r>
            <a:endParaRPr lang="en-US" altLang="ko-KR" sz="1800" dirty="0">
              <a:solidFill>
                <a:srgbClr val="000000"/>
              </a:solidFill>
              <a:cs typeface="Arial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8390" y="4196048"/>
            <a:ext cx="6743706" cy="61811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ts val="1300"/>
              </a:lnSpc>
              <a:tabLst>
                <a:tab pos="266700" algn="l"/>
                <a:tab pos="279400" algn="l"/>
                <a:tab pos="444500" algn="l"/>
              </a:tabLst>
            </a:pPr>
            <a:r>
              <a:rPr lang="en-US" altLang="zh-CN" sz="1200" dirty="0"/>
              <a:t>	</a:t>
            </a: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"lazy"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"com.foo.ExpensiveToCreateBean"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lazy-init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"true"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66700" algn="l"/>
                <a:tab pos="279400" algn="l"/>
                <a:tab pos="444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"not.lazy"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"com.foo.AnotherBean"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62360" y="5952299"/>
            <a:ext cx="5775228" cy="70403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900"/>
              </a:lnSpc>
              <a:tabLst>
                <a:tab pos="266700" algn="l"/>
                <a:tab pos="279400" algn="l"/>
                <a:tab pos="444500" algn="l"/>
              </a:tabLst>
            </a:pPr>
            <a:r>
              <a:rPr lang="en-US" altLang="zh-CN" sz="1200" dirty="0" smtClean="0"/>
              <a:t>	</a:t>
            </a:r>
            <a:r>
              <a:rPr lang="en-US" altLang="zh-CN" sz="1400" dirty="0"/>
              <a:t>	</a:t>
            </a:r>
            <a:r>
              <a:rPr lang="en-US" altLang="zh-CN" sz="16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default-lazy-init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"true"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66700" algn="l"/>
                <a:tab pos="279400" algn="l"/>
                <a:tab pos="4445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&lt;!--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no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beans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will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be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pre-instantiated...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--&gt;</a:t>
            </a:r>
          </a:p>
          <a:p>
            <a:pPr algn="l">
              <a:lnSpc>
                <a:spcPts val="1400"/>
              </a:lnSpc>
              <a:tabLst>
                <a:tab pos="266700" algn="l"/>
                <a:tab pos="279400" algn="l"/>
                <a:tab pos="444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17202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30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cs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의존성 주입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Constructor Injection </a:t>
            </a:r>
            <a:r>
              <a:rPr lang="ko-KR" altLang="en-US" sz="1800" dirty="0" smtClean="0">
                <a:solidFill>
                  <a:schemeClr val="tx1"/>
                </a:solidFill>
              </a:rPr>
              <a:t>과 </a:t>
            </a:r>
            <a:r>
              <a:rPr lang="en-US" altLang="ko-KR" sz="1800" dirty="0" smtClean="0">
                <a:solidFill>
                  <a:schemeClr val="tx1"/>
                </a:solidFill>
              </a:rPr>
              <a:t>Setter Injection </a:t>
            </a:r>
            <a:r>
              <a:rPr lang="ko-KR" altLang="en-US" sz="1800" dirty="0" smtClean="0">
                <a:solidFill>
                  <a:schemeClr val="tx1"/>
                </a:solidFill>
              </a:rPr>
              <a:t>의 두가지 방식이 있음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Constructor </a:t>
            </a:r>
            <a:r>
              <a:rPr lang="en-US" altLang="ko-KR" sz="1800" dirty="0">
                <a:solidFill>
                  <a:schemeClr val="tx1"/>
                </a:solidFill>
              </a:rPr>
              <a:t>Injection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argument 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갖는 </a:t>
            </a:r>
            <a:r>
              <a:rPr lang="ko-KR" altLang="en-US" sz="1600" dirty="0" err="1">
                <a:solidFill>
                  <a:schemeClr val="tx1"/>
                </a:solidFill>
              </a:rPr>
              <a:t>생성자를</a:t>
            </a:r>
            <a:r>
              <a:rPr lang="ko-KR" altLang="en-US" sz="1600" dirty="0">
                <a:solidFill>
                  <a:schemeClr val="tx1"/>
                </a:solidFill>
              </a:rPr>
              <a:t> 사용하여 의존성을 주입하는 </a:t>
            </a:r>
            <a:r>
              <a:rPr lang="ko-KR" altLang="en-US" sz="1600" dirty="0" smtClean="0">
                <a:solidFill>
                  <a:schemeClr val="tx1"/>
                </a:solidFill>
              </a:rPr>
              <a:t>방식 </a:t>
            </a:r>
            <a:r>
              <a:rPr lang="en-US" altLang="ko-KR" sz="1600" dirty="0">
                <a:solidFill>
                  <a:schemeClr val="tx1"/>
                </a:solidFill>
              </a:rPr>
              <a:t>. &lt;constructor-arg/&gt; element 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사용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생성자의 </a:t>
            </a:r>
            <a:r>
              <a:rPr lang="en-US" altLang="ko-KR" sz="1600" dirty="0">
                <a:solidFill>
                  <a:schemeClr val="tx1"/>
                </a:solidFill>
              </a:rPr>
              <a:t>argument </a:t>
            </a:r>
            <a:r>
              <a:rPr lang="ko-KR" altLang="en-US" sz="1600" dirty="0">
                <a:solidFill>
                  <a:schemeClr val="tx1"/>
                </a:solidFill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</a:rPr>
              <a:t>&lt;constructor-arg/&gt; element </a:t>
            </a:r>
            <a:r>
              <a:rPr lang="ko-KR" altLang="en-US" sz="1600" dirty="0">
                <a:solidFill>
                  <a:schemeClr val="tx1"/>
                </a:solidFill>
              </a:rPr>
              <a:t>는 </a:t>
            </a:r>
            <a:r>
              <a:rPr lang="en-US" altLang="ko-KR" sz="1600" dirty="0">
                <a:solidFill>
                  <a:schemeClr val="tx1"/>
                </a:solidFill>
              </a:rPr>
              <a:t>class </a:t>
            </a:r>
            <a:r>
              <a:rPr lang="ko-KR" altLang="en-US" sz="1600" dirty="0">
                <a:solidFill>
                  <a:schemeClr val="tx1"/>
                </a:solidFill>
              </a:rPr>
              <a:t>가 같은 것끼리 </a:t>
            </a:r>
            <a:r>
              <a:rPr lang="ko-KR" altLang="en-US" sz="1600" dirty="0" smtClean="0">
                <a:solidFill>
                  <a:schemeClr val="tx1"/>
                </a:solidFill>
              </a:rPr>
              <a:t>매핑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0450" y="3782726"/>
            <a:ext cx="6743706" cy="129779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2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package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x.y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;</a:t>
            </a: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Foo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Foo(Bar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bar,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Baz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baz)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10450" y="5099792"/>
            <a:ext cx="6840950" cy="199157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22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200" dirty="0" smtClean="0"/>
              <a:t>	</a:t>
            </a: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name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"foo"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class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"x.y.Foo"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constructor-arg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class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"x.y.Bar"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&lt;/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constructor-arg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constructor-arg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cs typeface="Arial" pitchFamily="18" charset="0"/>
              </a:rPr>
              <a:t>class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cs typeface="Arial" pitchFamily="18" charset="0"/>
              </a:rPr>
              <a:t>=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cs typeface="Arial" pitchFamily="18" charset="0"/>
              </a:rPr>
              <a:t>"x.y.Baz"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&lt;/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constructor-arg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&lt;/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  <a:tab pos="5080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&lt;/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cs typeface="Arial" pitchFamily="18" charset="0"/>
              </a:rPr>
              <a:t>beans</a:t>
            </a:r>
            <a:r>
              <a:rPr lang="en-US" altLang="zh-CN" sz="1400" dirty="0"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cs typeface="Arial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52503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31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cs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의존성 주입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Constructor </a:t>
            </a:r>
            <a:r>
              <a:rPr lang="en-US" altLang="ko-KR" sz="1800" dirty="0">
                <a:solidFill>
                  <a:schemeClr val="tx1"/>
                </a:solidFill>
              </a:rPr>
              <a:t>Injection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만약 생성자가 같은 </a:t>
            </a:r>
            <a:r>
              <a:rPr lang="en-US" altLang="ko-KR" sz="1600" dirty="0">
                <a:solidFill>
                  <a:schemeClr val="tx1"/>
                </a:solidFill>
              </a:rPr>
              <a:t>class 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</a:rPr>
              <a:t>argument 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가졌거나 </a:t>
            </a:r>
            <a:r>
              <a:rPr lang="en-US" altLang="ko-KR" sz="1600" dirty="0">
                <a:solidFill>
                  <a:schemeClr val="tx1"/>
                </a:solidFill>
              </a:rPr>
              <a:t>primitive type </a:t>
            </a:r>
            <a:r>
              <a:rPr lang="ko-KR" altLang="en-US" sz="1600" dirty="0">
                <a:solidFill>
                  <a:schemeClr val="tx1"/>
                </a:solidFill>
              </a:rPr>
              <a:t>인 경우 </a:t>
            </a:r>
            <a:r>
              <a:rPr lang="en-US" altLang="ko-KR" sz="1600" dirty="0">
                <a:solidFill>
                  <a:schemeClr val="tx1"/>
                </a:solidFill>
              </a:rPr>
              <a:t>argument </a:t>
            </a:r>
            <a:r>
              <a:rPr lang="ko-KR" altLang="en-US" sz="1600" dirty="0">
                <a:solidFill>
                  <a:schemeClr val="tx1"/>
                </a:solidFill>
              </a:rPr>
              <a:t>와 </a:t>
            </a:r>
            <a:r>
              <a:rPr lang="en-US" altLang="ko-KR" sz="1600" dirty="0">
                <a:solidFill>
                  <a:schemeClr val="tx1"/>
                </a:solidFill>
              </a:rPr>
              <a:t>&lt;constructor-arg/&gt; element </a:t>
            </a:r>
            <a:r>
              <a:rPr lang="ko-KR" altLang="en-US" sz="1600" dirty="0">
                <a:solidFill>
                  <a:schemeClr val="tx1"/>
                </a:solidFill>
              </a:rPr>
              <a:t>간의 매핑이 </a:t>
            </a:r>
            <a:r>
              <a:rPr lang="ko-KR" altLang="en-US" sz="1600" dirty="0" smtClean="0">
                <a:solidFill>
                  <a:schemeClr val="tx1"/>
                </a:solidFill>
              </a:rPr>
              <a:t>불 가능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이 </a:t>
            </a:r>
            <a:r>
              <a:rPr lang="ko-KR" altLang="en-US" sz="1600" dirty="0">
                <a:solidFill>
                  <a:schemeClr val="tx1"/>
                </a:solidFill>
              </a:rPr>
              <a:t>경우 </a:t>
            </a:r>
            <a:r>
              <a:rPr lang="en-US" altLang="ko-KR" sz="1600" dirty="0">
                <a:solidFill>
                  <a:schemeClr val="tx1"/>
                </a:solidFill>
              </a:rPr>
              <a:t>, Type </a:t>
            </a:r>
            <a:r>
              <a:rPr lang="ko-KR" altLang="en-US" sz="1600" dirty="0">
                <a:solidFill>
                  <a:schemeClr val="tx1"/>
                </a:solidFill>
              </a:rPr>
              <a:t>을 지정하거나 순서를 지정할 수 </a:t>
            </a:r>
            <a:r>
              <a:rPr lang="ko-KR" altLang="en-US" sz="1600" dirty="0" smtClean="0">
                <a:solidFill>
                  <a:schemeClr val="tx1"/>
                </a:solidFill>
              </a:rPr>
              <a:t>있음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</a:rPr>
              <a:t>Type </a:t>
            </a:r>
            <a:r>
              <a:rPr lang="ko-KR" altLang="en-US" sz="1600" dirty="0" smtClean="0">
                <a:solidFill>
                  <a:schemeClr val="tx1"/>
                </a:solidFill>
              </a:rPr>
              <a:t>지정                                       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순서지정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50400" y="3163665"/>
            <a:ext cx="6743706" cy="234936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20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2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package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examples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;</a:t>
            </a: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No.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years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calculate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Ultimate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Answer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C0"/>
                </a:solidFill>
                <a:latin typeface="Arial" pitchFamily="18" charset="0"/>
                <a:cs typeface="Arial" pitchFamily="18" charset="0"/>
              </a:rPr>
              <a:t>years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;</a:t>
            </a: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Answer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Life,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Universe,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and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Everything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String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C0"/>
                </a:solidFill>
                <a:latin typeface="Arial" pitchFamily="18" charset="0"/>
                <a:cs typeface="Arial" pitchFamily="18" charset="0"/>
              </a:rPr>
              <a:t>ultimateAnswer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;</a:t>
            </a: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ExampleBean(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years,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String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ultimateAnswer)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C0"/>
                </a:solidFill>
                <a:latin typeface="Arial" pitchFamily="18" charset="0"/>
                <a:cs typeface="Arial" pitchFamily="18" charset="0"/>
              </a:rPr>
              <a:t>years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years;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C0"/>
                </a:solidFill>
                <a:latin typeface="Arial" pitchFamily="18" charset="0"/>
                <a:cs typeface="Arial" pitchFamily="18" charset="0"/>
              </a:rPr>
              <a:t>ultimateAnswer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ultimateAnswer;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043329"/>
            <a:ext cx="5579330" cy="86177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  <a:tabLst>
                <a:tab pos="190500" algn="l"/>
                <a:tab pos="342900" algn="l"/>
              </a:tabLst>
            </a:pPr>
            <a:r>
              <a:rPr lang="en-US" altLang="zh-CN" sz="1400" dirty="0"/>
              <a:t>	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"examples.ExampleBean"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190500" algn="l"/>
                <a:tab pos="342900" algn="l"/>
              </a:tabLst>
            </a:pPr>
            <a:r>
              <a:rPr lang="en-US" altLang="zh-CN" sz="1200" dirty="0"/>
              <a:t>		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constructor-arg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type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"int"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value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"7500000"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190500" algn="l"/>
                <a:tab pos="342900" algn="l"/>
              </a:tabLst>
            </a:pPr>
            <a:r>
              <a:rPr lang="en-US" altLang="zh-CN" sz="1200" dirty="0"/>
              <a:t>		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constructor-arg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type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"java.lang.String"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value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"42"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190500" algn="l"/>
                <a:tab pos="342900" algn="l"/>
              </a:tabLst>
            </a:pPr>
            <a:r>
              <a:rPr lang="en-US" altLang="zh-CN" sz="1200" dirty="0"/>
              <a:t>	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22253" y="6043329"/>
            <a:ext cx="4464620" cy="86177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700"/>
              </a:lnSpc>
              <a:tabLst>
                <a:tab pos="190500" algn="l"/>
                <a:tab pos="342900" algn="l"/>
              </a:tabLst>
            </a:pP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"examples.ExampleBean"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190500" algn="l"/>
                <a:tab pos="342900" algn="l"/>
              </a:tabLst>
            </a:pPr>
            <a:r>
              <a:rPr lang="en-US" altLang="zh-CN" sz="1200" dirty="0"/>
              <a:t>	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constructor-arg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index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"0"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value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"7500000"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190500" algn="l"/>
                <a:tab pos="342900" algn="l"/>
              </a:tabLst>
            </a:pPr>
            <a:r>
              <a:rPr lang="en-US" altLang="zh-CN" sz="1200" dirty="0"/>
              <a:t>	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constructor-arg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index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"1"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value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"42"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190500" algn="l"/>
                <a:tab pos="342900" algn="l"/>
              </a:tabLst>
            </a:pP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3586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32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cs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의존성 주입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 Setter Injection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argument </a:t>
            </a:r>
            <a:r>
              <a:rPr lang="ko-KR" altLang="en-US" sz="1600" dirty="0">
                <a:solidFill>
                  <a:schemeClr val="tx1"/>
                </a:solidFill>
              </a:rPr>
              <a:t>가 없는 기본 </a:t>
            </a:r>
            <a:r>
              <a:rPr lang="ko-KR" altLang="en-US" sz="1600" dirty="0" err="1">
                <a:solidFill>
                  <a:schemeClr val="tx1"/>
                </a:solidFill>
              </a:rPr>
              <a:t>생성자를</a:t>
            </a:r>
            <a:r>
              <a:rPr lang="ko-KR" altLang="en-US" sz="1600" dirty="0">
                <a:solidFill>
                  <a:schemeClr val="tx1"/>
                </a:solidFill>
              </a:rPr>
              <a:t> 사용하여 객체를 생성한 후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setter </a:t>
            </a:r>
            <a:r>
              <a:rPr lang="ko-KR" altLang="en-US" sz="1600" dirty="0" err="1">
                <a:solidFill>
                  <a:schemeClr val="tx1"/>
                </a:solidFill>
              </a:rPr>
              <a:t>메소드를</a:t>
            </a:r>
            <a:r>
              <a:rPr lang="ko-KR" altLang="en-US" sz="1600" dirty="0">
                <a:solidFill>
                  <a:schemeClr val="tx1"/>
                </a:solidFill>
              </a:rPr>
              <a:t> 사용하여 의존성을 주입하는 방식으로 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    &lt;</a:t>
            </a:r>
            <a:r>
              <a:rPr lang="en-US" altLang="ko-KR" sz="1600" dirty="0">
                <a:solidFill>
                  <a:schemeClr val="tx1"/>
                </a:solidFill>
              </a:rPr>
              <a:t>property/&gt; element 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사용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Class </a:t>
            </a:r>
            <a:r>
              <a:rPr lang="ko-KR" altLang="en-US" sz="1600" dirty="0">
                <a:solidFill>
                  <a:schemeClr val="tx1"/>
                </a:solidFill>
              </a:rPr>
              <a:t>에 </a:t>
            </a:r>
            <a:r>
              <a:rPr lang="en-US" altLang="ko-KR" sz="1600" dirty="0">
                <a:solidFill>
                  <a:schemeClr val="tx1"/>
                </a:solidFill>
              </a:rPr>
              <a:t>attribute( </a:t>
            </a:r>
            <a:r>
              <a:rPr lang="ko-KR" altLang="en-US" sz="1600" dirty="0">
                <a:solidFill>
                  <a:schemeClr val="tx1"/>
                </a:solidFill>
              </a:rPr>
              <a:t>또는 </a:t>
            </a:r>
            <a:r>
              <a:rPr lang="en-US" altLang="ko-KR" sz="1600" dirty="0">
                <a:solidFill>
                  <a:schemeClr val="tx1"/>
                </a:solidFill>
              </a:rPr>
              <a:t>setter </a:t>
            </a:r>
            <a:r>
              <a:rPr lang="ko-KR" altLang="en-US" sz="1600" dirty="0" err="1">
                <a:solidFill>
                  <a:schemeClr val="tx1"/>
                </a:solidFill>
              </a:rPr>
              <a:t>메소드</a:t>
            </a:r>
            <a:r>
              <a:rPr lang="ko-KR" altLang="en-US" sz="1600" dirty="0">
                <a:solidFill>
                  <a:schemeClr val="tx1"/>
                </a:solidFill>
              </a:rPr>
              <a:t> 명 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과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&lt;</a:t>
            </a:r>
            <a:r>
              <a:rPr lang="en-US" altLang="ko-KR" sz="1600" dirty="0">
                <a:solidFill>
                  <a:schemeClr val="tx1"/>
                </a:solidFill>
              </a:rPr>
              <a:t>property/&gt; element </a:t>
            </a:r>
            <a:r>
              <a:rPr lang="ko-KR" altLang="en-US" sz="1600" dirty="0">
                <a:solidFill>
                  <a:schemeClr val="tx1"/>
                </a:solidFill>
              </a:rPr>
              <a:t>의 ‘</a:t>
            </a:r>
            <a:r>
              <a:rPr lang="en-US" altLang="ko-KR" sz="1600" dirty="0">
                <a:solidFill>
                  <a:schemeClr val="tx1"/>
                </a:solidFill>
              </a:rPr>
              <a:t>name’ attribute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사용하여 </a:t>
            </a:r>
            <a:r>
              <a:rPr lang="ko-KR" altLang="en-US" sz="1600" dirty="0" smtClean="0">
                <a:solidFill>
                  <a:schemeClr val="tx1"/>
                </a:solidFill>
              </a:rPr>
              <a:t>매핑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111" y="3778918"/>
            <a:ext cx="4752660" cy="331244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3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AnotherBean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beanOne;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YetAnotherBean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beanTwo;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setBeanOne(AnotherBean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beanOne)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.beanOne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beanOne;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setBeanTwo(YetAnotherBean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beanTwo)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.beanTwo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beanTwo;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setIntegerProperty(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int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.i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9975" y="3782277"/>
            <a:ext cx="4909818" cy="278537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2000"/>
              </a:lnSpc>
              <a:tabLst>
                <a:tab pos="241300" algn="l"/>
                <a:tab pos="927100" algn="l"/>
                <a:tab pos="1079500" algn="l"/>
              </a:tabLst>
            </a:pP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"examples.ExampleBean"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927100" algn="l"/>
                <a:tab pos="1079500" algn="l"/>
              </a:tabLst>
            </a:pPr>
            <a:r>
              <a:rPr lang="en-US" altLang="zh-CN" sz="1200" dirty="0" smtClean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   &lt;!--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setter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injection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using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nested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&lt;ref/&gt;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element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--&gt;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927100" algn="l"/>
                <a:tab pos="1079500" algn="l"/>
              </a:tabLst>
            </a:pP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   &lt;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property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name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"beanOne"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927100" algn="l"/>
                <a:tab pos="1079500" algn="l"/>
              </a:tabLst>
            </a:pP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 </a:t>
            </a: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       &lt;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ref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"anotherExampleBean"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927100" algn="l"/>
                <a:tab pos="1079500" algn="l"/>
              </a:tabLst>
            </a:pP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 </a:t>
            </a: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   &lt;/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property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800"/>
              </a:lnSpc>
              <a:tabLst>
                <a:tab pos="241300" algn="l"/>
                <a:tab pos="927100" algn="l"/>
                <a:tab pos="1079500" algn="l"/>
              </a:tabLst>
            </a:pPr>
            <a:r>
              <a:rPr lang="en-US" altLang="zh-CN" sz="1200" dirty="0" smtClean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   &lt;!--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setter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injection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using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neater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'ref'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attribute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--&gt;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927100" algn="l"/>
                <a:tab pos="1079500" algn="l"/>
              </a:tabLst>
            </a:pP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   &lt;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property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name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"beanTwo"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ref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"yetAnotherBean"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927100" algn="l"/>
                <a:tab pos="1079500" algn="l"/>
              </a:tabLst>
            </a:pP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  &lt;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property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name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"integerProperty"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value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"1"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927100" algn="l"/>
                <a:tab pos="1079500" algn="l"/>
              </a:tabLst>
            </a:pP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000"/>
              </a:lnSpc>
            </a:pPr>
            <a:endParaRPr lang="en-US" altLang="zh-CN" sz="1200" dirty="0"/>
          </a:p>
          <a:p>
            <a:pPr algn="l">
              <a:lnSpc>
                <a:spcPts val="1800"/>
              </a:lnSpc>
              <a:tabLst>
                <a:tab pos="241300" algn="l"/>
                <a:tab pos="927100" algn="l"/>
                <a:tab pos="1079500" algn="l"/>
              </a:tabLst>
            </a:pP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"anotherExampleBean"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"examples.AnotherBean"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927100" algn="l"/>
                <a:tab pos="1079500" algn="l"/>
              </a:tabLst>
            </a:pPr>
            <a:r>
              <a:rPr lang="en-US" altLang="zh-CN" sz="12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"yetAnotherBean"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"examples.YetAnotherBean"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25400" algn="l"/>
                <a:tab pos="190500" algn="l"/>
                <a:tab pos="342900" algn="l"/>
              </a:tabLst>
            </a:pPr>
            <a:endParaRPr lang="en-US" altLang="zh-CN" sz="1200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204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33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cs typeface="Times New Roman" pitchFamily="18" charset="0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의존성 주입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 Setter Injection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</a:rPr>
              <a:t>매핑 </a:t>
            </a:r>
            <a:r>
              <a:rPr lang="ko-KR" altLang="en-US" sz="1600" dirty="0" smtClean="0">
                <a:solidFill>
                  <a:schemeClr val="tx1"/>
                </a:solidFill>
              </a:rPr>
              <a:t>규칙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solidFill>
                  <a:schemeClr val="tx1"/>
                </a:solidFill>
              </a:rPr>
              <a:t>&lt;</a:t>
            </a:r>
            <a:r>
              <a:rPr lang="en-US" altLang="ko-KR" sz="1600" dirty="0">
                <a:solidFill>
                  <a:schemeClr val="tx1"/>
                </a:solidFill>
              </a:rPr>
              <a:t>property/&gt; element </a:t>
            </a:r>
            <a:r>
              <a:rPr lang="ko-KR" altLang="en-US" sz="1600" dirty="0">
                <a:solidFill>
                  <a:schemeClr val="tx1"/>
                </a:solidFill>
              </a:rPr>
              <a:t>의 ‘</a:t>
            </a:r>
            <a:r>
              <a:rPr lang="en-US" altLang="ko-KR" sz="1600" dirty="0">
                <a:solidFill>
                  <a:schemeClr val="tx1"/>
                </a:solidFill>
              </a:rPr>
              <a:t>name’ attribute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ko-KR" altLang="en-US" sz="1600" dirty="0" err="1">
                <a:solidFill>
                  <a:schemeClr val="tx1"/>
                </a:solidFill>
              </a:rPr>
              <a:t>첫문자를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vl="4" algn="l" eaLnBrk="0" fontAlgn="base" latinLnBrk="0" hangingPunct="0"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ko-KR" altLang="en-US" sz="1600" dirty="0" smtClean="0">
                <a:solidFill>
                  <a:schemeClr val="tx1"/>
                </a:solidFill>
              </a:rPr>
              <a:t>알파벳 </a:t>
            </a:r>
            <a:r>
              <a:rPr lang="ko-KR" altLang="en-US" sz="1600" dirty="0">
                <a:solidFill>
                  <a:schemeClr val="tx1"/>
                </a:solidFill>
              </a:rPr>
              <a:t>대문자로 변경하고 그 앞에 </a:t>
            </a:r>
            <a:r>
              <a:rPr lang="en-US" altLang="ko-KR" sz="1600" dirty="0" smtClean="0">
                <a:solidFill>
                  <a:schemeClr val="tx1"/>
                </a:solidFill>
              </a:rPr>
              <a:t>set</a:t>
            </a:r>
            <a:r>
              <a:rPr lang="en-US" altLang="ko-KR" sz="1600" dirty="0">
                <a:solidFill>
                  <a:schemeClr val="tx1"/>
                </a:solidFill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</a:rPr>
              <a:t>을 붙인 </a:t>
            </a:r>
            <a:r>
              <a:rPr lang="en-US" altLang="ko-KR" sz="1600" dirty="0">
                <a:solidFill>
                  <a:schemeClr val="tx1"/>
                </a:solidFill>
              </a:rPr>
              <a:t>setter </a:t>
            </a:r>
            <a:r>
              <a:rPr lang="ko-KR" altLang="en-US" sz="1600" dirty="0" err="1">
                <a:solidFill>
                  <a:schemeClr val="tx1"/>
                </a:solidFill>
              </a:rPr>
              <a:t>메소드를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호출 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191" y="3240400"/>
            <a:ext cx="3600500" cy="115807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300"/>
              </a:lnSpc>
              <a:tabLst>
                <a:tab pos="165100" algn="l"/>
                <a:tab pos="241300" algn="l"/>
                <a:tab pos="3175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"exampleBean“</a:t>
            </a:r>
          </a:p>
          <a:p>
            <a:pPr algn="l">
              <a:lnSpc>
                <a:spcPts val="1400"/>
              </a:lnSpc>
              <a:tabLst>
                <a:tab pos="165100" algn="l"/>
                <a:tab pos="2413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"examples.ExampleBean"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2413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property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"beanOne"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241300" algn="l"/>
                <a:tab pos="3175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ref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"anotherExampleBean"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2413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property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241300" algn="l"/>
                <a:tab pos="3175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8840" y="3149428"/>
            <a:ext cx="3600500" cy="132472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200"/>
              </a:lnSpc>
              <a:tabLst>
                <a:tab pos="165100" algn="l"/>
                <a:tab pos="317500" algn="l"/>
                <a:tab pos="482600" algn="l"/>
              </a:tabLst>
            </a:pP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4826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setBeanOne(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4826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AnotherBean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beanOne)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4826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4826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.beanOne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beanOne;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482600" algn="l"/>
              </a:tabLst>
            </a:pPr>
            <a:r>
              <a:rPr lang="en-US" altLang="zh-CN" sz="1400" dirty="0"/>
              <a:t>	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4826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4265" y="3873084"/>
            <a:ext cx="889000" cy="10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9647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34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165087"/>
            <a:ext cx="9634579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Autowiring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600" dirty="0">
                <a:solidFill>
                  <a:schemeClr val="tx1"/>
                </a:solidFill>
              </a:rPr>
              <a:t>Spring IoC container </a:t>
            </a:r>
            <a:r>
              <a:rPr lang="ko-KR" altLang="en-US" sz="1600" dirty="0">
                <a:solidFill>
                  <a:schemeClr val="tx1"/>
                </a:solidFill>
              </a:rPr>
              <a:t>는 서로 관련된 </a:t>
            </a:r>
            <a:r>
              <a:rPr lang="en-US" altLang="ko-KR" sz="1600" dirty="0">
                <a:solidFill>
                  <a:schemeClr val="tx1"/>
                </a:solidFill>
              </a:rPr>
              <a:t>Bean </a:t>
            </a:r>
            <a:r>
              <a:rPr lang="ko-KR" altLang="en-US" sz="1600" dirty="0">
                <a:solidFill>
                  <a:schemeClr val="tx1"/>
                </a:solidFill>
              </a:rPr>
              <a:t>객체를 </a:t>
            </a:r>
            <a:r>
              <a:rPr lang="ko-KR" altLang="en-US" sz="1600" dirty="0" smtClean="0">
                <a:solidFill>
                  <a:schemeClr val="tx1"/>
                </a:solidFill>
              </a:rPr>
              <a:t>자동으로 </a:t>
            </a:r>
            <a:r>
              <a:rPr lang="ko-KR" altLang="en-US" sz="1600" dirty="0">
                <a:solidFill>
                  <a:schemeClr val="tx1"/>
                </a:solidFill>
              </a:rPr>
              <a:t>엮어줄 수 </a:t>
            </a:r>
            <a:r>
              <a:rPr lang="ko-KR" altLang="en-US" sz="1600" dirty="0" smtClean="0">
                <a:solidFill>
                  <a:schemeClr val="tx1"/>
                </a:solidFill>
              </a:rPr>
              <a:t>있음 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ko-KR" altLang="en-US" sz="1600" dirty="0" err="1">
                <a:solidFill>
                  <a:schemeClr val="tx1"/>
                </a:solidFill>
              </a:rPr>
              <a:t>자동엮기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(autowiring) </a:t>
            </a:r>
            <a:r>
              <a:rPr lang="ko-KR" altLang="en-US" sz="1600" dirty="0">
                <a:solidFill>
                  <a:schemeClr val="tx1"/>
                </a:solidFill>
              </a:rPr>
              <a:t>는 각각의 </a:t>
            </a:r>
            <a:r>
              <a:rPr lang="en-US" altLang="ko-KR" sz="1600" dirty="0">
                <a:solidFill>
                  <a:schemeClr val="tx1"/>
                </a:solidFill>
              </a:rPr>
              <a:t>bean </a:t>
            </a:r>
            <a:r>
              <a:rPr lang="ko-KR" altLang="en-US" sz="1600" dirty="0">
                <a:solidFill>
                  <a:schemeClr val="tx1"/>
                </a:solidFill>
              </a:rPr>
              <a:t>단위로 설정되며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vl="2" algn="l" eaLnBrk="0" fontAlgn="base" latinLnBrk="0" hangingPunct="0">
              <a:lnSpc>
                <a:spcPts val="24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자동엮기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기능을 사용하면 </a:t>
            </a:r>
            <a:r>
              <a:rPr lang="en-US" altLang="ko-KR" sz="1600" dirty="0">
                <a:solidFill>
                  <a:schemeClr val="tx1"/>
                </a:solidFill>
              </a:rPr>
              <a:t>&lt;property/&gt; </a:t>
            </a:r>
            <a:r>
              <a:rPr lang="ko-KR" altLang="en-US" sz="1600" dirty="0">
                <a:solidFill>
                  <a:schemeClr val="tx1"/>
                </a:solidFill>
              </a:rPr>
              <a:t>나 </a:t>
            </a:r>
            <a:r>
              <a:rPr lang="en-US" altLang="ko-KR" sz="1600" dirty="0">
                <a:solidFill>
                  <a:schemeClr val="tx1"/>
                </a:solidFill>
              </a:rPr>
              <a:t>&lt;</a:t>
            </a:r>
            <a:r>
              <a:rPr lang="en-US" altLang="ko-KR" sz="1600" dirty="0" smtClean="0">
                <a:solidFill>
                  <a:schemeClr val="tx1"/>
                </a:solidFill>
              </a:rPr>
              <a:t>constructor-arg</a:t>
            </a:r>
            <a:r>
              <a:rPr lang="en-US" altLang="ko-KR" sz="1600" dirty="0">
                <a:solidFill>
                  <a:schemeClr val="tx1"/>
                </a:solidFill>
              </a:rPr>
              <a:t>/&gt; 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lvl="2" algn="l" eaLnBrk="0" fontAlgn="base" latinLnBrk="0" hangingPunct="0">
              <a:lnSpc>
                <a:spcPts val="24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    지정할 </a:t>
            </a:r>
            <a:r>
              <a:rPr lang="ko-KR" altLang="en-US" sz="1600" dirty="0">
                <a:solidFill>
                  <a:schemeClr val="tx1"/>
                </a:solidFill>
              </a:rPr>
              <a:t>필요가 없어지므로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타이핑일 줄일 수 </a:t>
            </a:r>
            <a:r>
              <a:rPr lang="ko-KR" altLang="en-US" sz="1600" dirty="0" smtClean="0">
                <a:solidFill>
                  <a:schemeClr val="tx1"/>
                </a:solidFill>
              </a:rPr>
              <a:t>있음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자동엮기에는 </a:t>
            </a:r>
            <a:r>
              <a:rPr lang="en-US" altLang="ko-KR" sz="1600" dirty="0">
                <a:solidFill>
                  <a:schemeClr val="tx1"/>
                </a:solidFill>
              </a:rPr>
              <a:t>5 </a:t>
            </a:r>
            <a:r>
              <a:rPr lang="ko-KR" altLang="en-US" sz="1600" dirty="0">
                <a:solidFill>
                  <a:schemeClr val="tx1"/>
                </a:solidFill>
              </a:rPr>
              <a:t>가지 모드가 있으며 </a:t>
            </a:r>
            <a:r>
              <a:rPr lang="en-US" altLang="ko-KR" sz="1600" dirty="0">
                <a:solidFill>
                  <a:schemeClr val="tx1"/>
                </a:solidFill>
              </a:rPr>
              <a:t>, XML </a:t>
            </a:r>
            <a:r>
              <a:rPr lang="ko-KR" altLang="en-US" sz="1600" dirty="0">
                <a:solidFill>
                  <a:schemeClr val="tx1"/>
                </a:solidFill>
              </a:rPr>
              <a:t>기반 설정에서는 </a:t>
            </a:r>
            <a:r>
              <a:rPr lang="en-US" altLang="ko-KR" sz="1600" dirty="0">
                <a:solidFill>
                  <a:schemeClr val="tx1"/>
                </a:solidFill>
              </a:rPr>
              <a:t>&lt;bean/&gt; element 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</a:rPr>
              <a:t>'autowire' attribute </a:t>
            </a:r>
            <a:r>
              <a:rPr lang="ko-KR" altLang="en-US" sz="1600" dirty="0" err="1">
                <a:solidFill>
                  <a:schemeClr val="tx1"/>
                </a:solidFill>
              </a:rPr>
              <a:t>를</a:t>
            </a:r>
            <a:r>
              <a:rPr lang="ko-KR" altLang="en-US" sz="1600" dirty="0">
                <a:solidFill>
                  <a:schemeClr val="tx1"/>
                </a:solidFill>
              </a:rPr>
              <a:t> 사용하여 </a:t>
            </a:r>
            <a:r>
              <a:rPr lang="ko-KR" altLang="en-US" sz="1600" dirty="0" smtClean="0">
                <a:solidFill>
                  <a:schemeClr val="tx1"/>
                </a:solidFill>
              </a:rPr>
              <a:t>설정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ko-KR" altLang="en-US" sz="16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endParaRPr lang="ko-KR" altLang="en-US" sz="16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600" dirty="0">
                <a:solidFill>
                  <a:schemeClr val="tx1"/>
                </a:solidFill>
              </a:rPr>
              <a:t>&lt;bean/&gt; element 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</a:rPr>
              <a:t>'autowire-candidate' attribute </a:t>
            </a:r>
            <a:r>
              <a:rPr lang="ko-KR" altLang="en-US" sz="1600" dirty="0">
                <a:solidFill>
                  <a:schemeClr val="tx1"/>
                </a:solidFill>
              </a:rPr>
              <a:t>값을 </a:t>
            </a:r>
            <a:r>
              <a:rPr lang="en-US" altLang="ko-KR" sz="1600" dirty="0" smtClean="0">
                <a:solidFill>
                  <a:schemeClr val="tx1"/>
                </a:solidFill>
              </a:rPr>
              <a:t>'false</a:t>
            </a:r>
            <a:r>
              <a:rPr lang="en-US" altLang="ko-KR" sz="1600" dirty="0">
                <a:solidFill>
                  <a:schemeClr val="tx1"/>
                </a:solidFill>
              </a:rPr>
              <a:t>' </a:t>
            </a:r>
            <a:r>
              <a:rPr lang="ko-KR" altLang="en-US" sz="1600" dirty="0">
                <a:solidFill>
                  <a:schemeClr val="tx1"/>
                </a:solidFill>
              </a:rPr>
              <a:t>로 </a:t>
            </a:r>
            <a:r>
              <a:rPr lang="ko-KR" altLang="en-US" sz="1600" dirty="0" smtClean="0">
                <a:solidFill>
                  <a:schemeClr val="tx1"/>
                </a:solidFill>
              </a:rPr>
              <a:t>설정함으로써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대상 </a:t>
            </a:r>
            <a:r>
              <a:rPr lang="en-US" altLang="ko-KR" sz="1600" dirty="0">
                <a:solidFill>
                  <a:schemeClr val="tx1"/>
                </a:solidFill>
              </a:rPr>
              <a:t>bean </a:t>
            </a:r>
            <a:r>
              <a:rPr lang="ko-KR" altLang="en-US" sz="1600" dirty="0">
                <a:solidFill>
                  <a:schemeClr val="tx1"/>
                </a:solidFill>
              </a:rPr>
              <a:t>이 다른 </a:t>
            </a:r>
            <a:r>
              <a:rPr lang="en-US" altLang="ko-KR" sz="1600" dirty="0">
                <a:solidFill>
                  <a:schemeClr val="tx1"/>
                </a:solidFill>
              </a:rPr>
              <a:t>bean </a:t>
            </a:r>
            <a:r>
              <a:rPr lang="ko-KR" altLang="en-US" sz="1600" dirty="0">
                <a:solidFill>
                  <a:schemeClr val="tx1"/>
                </a:solidFill>
              </a:rPr>
              <a:t>과 </a:t>
            </a:r>
            <a:r>
              <a:rPr lang="ko-KR" altLang="en-US" sz="1600" dirty="0" smtClean="0">
                <a:solidFill>
                  <a:schemeClr val="tx1"/>
                </a:solidFill>
              </a:rPr>
              <a:t>자동으로 </a:t>
            </a:r>
            <a:r>
              <a:rPr lang="ko-KR" altLang="en-US" sz="1600" dirty="0">
                <a:solidFill>
                  <a:schemeClr val="tx1"/>
                </a:solidFill>
              </a:rPr>
              <a:t>엮이는 </a:t>
            </a:r>
            <a:r>
              <a:rPr lang="ko-KR" altLang="en-US" sz="1600" dirty="0" smtClean="0">
                <a:solidFill>
                  <a:schemeClr val="tx1"/>
                </a:solidFill>
              </a:rPr>
              <a:t>것을 방지 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72" y="3632985"/>
            <a:ext cx="9634579" cy="27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39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35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165087"/>
            <a:ext cx="963457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 Scope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600" dirty="0">
                <a:solidFill>
                  <a:schemeClr val="tx1"/>
                </a:solidFill>
              </a:rPr>
              <a:t>Bean Scope </a:t>
            </a:r>
            <a:r>
              <a:rPr lang="ko-KR" altLang="en-US" sz="1600" dirty="0">
                <a:solidFill>
                  <a:schemeClr val="tx1"/>
                </a:solidFill>
              </a:rPr>
              <a:t>은 객체가 유효한 범위로 아래 </a:t>
            </a:r>
            <a:r>
              <a:rPr lang="en-US" altLang="ko-KR" sz="1600" dirty="0">
                <a:solidFill>
                  <a:schemeClr val="tx1"/>
                </a:solidFill>
              </a:rPr>
              <a:t>5 </a:t>
            </a:r>
            <a:r>
              <a:rPr lang="ko-KR" altLang="en-US" sz="1600" dirty="0">
                <a:solidFill>
                  <a:schemeClr val="tx1"/>
                </a:solidFill>
              </a:rPr>
              <a:t>가지의 </a:t>
            </a:r>
            <a:r>
              <a:rPr lang="en-US" altLang="ko-KR" sz="1600" dirty="0">
                <a:solidFill>
                  <a:schemeClr val="tx1"/>
                </a:solidFill>
              </a:rPr>
              <a:t>scope </a:t>
            </a:r>
            <a:r>
              <a:rPr lang="ko-KR" altLang="en-US" sz="1600" dirty="0">
                <a:solidFill>
                  <a:schemeClr val="tx1"/>
                </a:solidFill>
              </a:rPr>
              <a:t>이 </a:t>
            </a:r>
            <a:r>
              <a:rPr lang="ko-KR" altLang="en-US" sz="1600" dirty="0" smtClean="0">
                <a:solidFill>
                  <a:schemeClr val="tx1"/>
                </a:solidFill>
              </a:rPr>
              <a:t>있음 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</a:rPr>
              <a:t>Spring Bean </a:t>
            </a:r>
            <a:r>
              <a:rPr lang="ko-KR" altLang="en-US" sz="1600" dirty="0" smtClean="0">
                <a:solidFill>
                  <a:schemeClr val="tx1"/>
                </a:solidFill>
              </a:rPr>
              <a:t>의 기본 </a:t>
            </a:r>
            <a:r>
              <a:rPr lang="en-US" altLang="ko-KR" sz="1600" dirty="0" smtClean="0">
                <a:solidFill>
                  <a:schemeClr val="tx1"/>
                </a:solidFill>
              </a:rPr>
              <a:t>Scope </a:t>
            </a:r>
            <a:r>
              <a:rPr lang="ko-KR" altLang="en-US" sz="1600" dirty="0" smtClean="0">
                <a:solidFill>
                  <a:schemeClr val="tx1"/>
                </a:solidFill>
              </a:rPr>
              <a:t>는 </a:t>
            </a:r>
            <a:r>
              <a:rPr lang="en-US" altLang="ko-KR" sz="1600" dirty="0" smtClean="0">
                <a:solidFill>
                  <a:schemeClr val="tx1"/>
                </a:solidFill>
              </a:rPr>
              <a:t>singleton </a:t>
            </a:r>
            <a:r>
              <a:rPr lang="ko-KR" altLang="en-US" sz="1600" dirty="0" smtClean="0">
                <a:solidFill>
                  <a:schemeClr val="tx1"/>
                </a:solidFill>
              </a:rPr>
              <a:t>임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</p:txBody>
      </p:sp>
      <p:graphicFrame>
        <p:nvGraphicFramePr>
          <p:cNvPr id="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578319"/>
              </p:ext>
            </p:extLst>
          </p:nvPr>
        </p:nvGraphicFramePr>
        <p:xfrm>
          <a:off x="729008" y="2429715"/>
          <a:ext cx="9226462" cy="4289467"/>
        </p:xfrm>
        <a:graphic>
          <a:graphicData uri="http://schemas.openxmlformats.org/drawingml/2006/table">
            <a:tbl>
              <a:tblPr/>
              <a:tblGrid>
                <a:gridCol w="152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9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Scope</a:t>
                      </a:r>
                      <a:endParaRPr lang="zh-CN" altLang="en-US" sz="16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설명</a:t>
                      </a:r>
                      <a:endParaRPr lang="zh-CN" altLang="en-US" sz="16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바탕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1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singleton</a:t>
                      </a:r>
                      <a:endParaRPr lang="zh-CN" altLang="en-US" sz="1600" b="1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하나의</a:t>
                      </a:r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Bean</a:t>
                      </a:r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정의에대해서</a:t>
                      </a:r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SpringIoCContainer</a:t>
                      </a:r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내에단하나의객체만존재</a:t>
                      </a:r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.</a:t>
                      </a:r>
                      <a:endParaRPr lang="zh-CN" altLang="en-US" sz="1600" b="1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1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prototype</a:t>
                      </a:r>
                      <a:endParaRPr lang="zh-CN" altLang="en-US" sz="1600" b="1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하나의</a:t>
                      </a:r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Bean</a:t>
                      </a:r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정의에대해서다수의객체가존재할수있</a:t>
                      </a:r>
                      <a:r>
                        <a:rPr lang="ko-KR" altLang="en-US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음</a:t>
                      </a:r>
                      <a:r>
                        <a:rPr lang="en-US" altLang="zh-CN" sz="1600" b="1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.</a:t>
                      </a:r>
                      <a:endParaRPr lang="zh-CN" altLang="en-US" sz="1600" b="1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request</a:t>
                      </a:r>
                      <a:endParaRPr lang="zh-CN" altLang="en-US" sz="16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하나의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Bean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정의에대해서하나의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HTTPrequest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의생명주기안에단하나의객체만존재.즉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,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각각의 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HTTPrequest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는자신만의객체를가</a:t>
                      </a:r>
                      <a:r>
                        <a:rPr lang="ko-KR" altLang="en-US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짐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.</a:t>
                      </a:r>
                    </a:p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Web-awareSpringApplicationContext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안에서만유효.</a:t>
                      </a:r>
                      <a:endParaRPr lang="zh-CN" altLang="en-US" sz="16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82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session</a:t>
                      </a:r>
                      <a:endParaRPr lang="zh-CN" altLang="en-US" sz="16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하나의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Bean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정의에대해서하나의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HTTPSession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의생명주기안에단하나의객체만존재.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Web-awareSpringApplicationContext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안에서만유효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.</a:t>
                      </a:r>
                      <a:endParaRPr lang="zh-CN" altLang="en-US" sz="16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83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globalsession</a:t>
                      </a:r>
                      <a:endParaRPr lang="zh-CN" altLang="en-US" sz="16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하나의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Bean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정의에대해서하나의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globalHTTPSession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의생명주기안에단하나의객체만존재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.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일반적으로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portletcontext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안에서유효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.</a:t>
                      </a:r>
                    </a:p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Web-awareSpringApplicationContext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바탕" pitchFamily="18" charset="0"/>
                        </a:rPr>
                        <a:t>안에서만유효</a:t>
                      </a: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18" charset="0"/>
                        </a:rPr>
                        <a:t>.</a:t>
                      </a:r>
                      <a:endParaRPr lang="zh-CN" altLang="en-US" sz="1600" b="1" dirty="0" smtClean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065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36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165087"/>
            <a:ext cx="9634579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 Scope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600" dirty="0" smtClean="0">
                <a:solidFill>
                  <a:schemeClr val="tx1"/>
                </a:solidFill>
              </a:rPr>
              <a:t>Singleton Scope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Bean </a:t>
            </a:r>
            <a:r>
              <a:rPr lang="ko-KR" altLang="en-US" sz="1600" dirty="0">
                <a:solidFill>
                  <a:schemeClr val="tx1"/>
                </a:solidFill>
              </a:rPr>
              <a:t>이 </a:t>
            </a:r>
            <a:r>
              <a:rPr lang="en-US" altLang="ko-KR" sz="1600" dirty="0">
                <a:solidFill>
                  <a:schemeClr val="tx1"/>
                </a:solidFill>
              </a:rPr>
              <a:t>singleton </a:t>
            </a:r>
            <a:r>
              <a:rPr lang="ko-KR" altLang="en-US" sz="1600" dirty="0">
                <a:solidFill>
                  <a:schemeClr val="tx1"/>
                </a:solidFill>
              </a:rPr>
              <a:t>인 경우 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단 하나의 객체만 </a:t>
            </a:r>
            <a:r>
              <a:rPr lang="ko-KR" altLang="en-US" sz="1600" dirty="0" smtClean="0">
                <a:solidFill>
                  <a:schemeClr val="tx1"/>
                </a:solidFill>
              </a:rPr>
              <a:t>공유 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</a:rPr>
              <a:t>Spring </a:t>
            </a:r>
            <a:r>
              <a:rPr lang="ko-KR" altLang="en-US" sz="1600" dirty="0">
                <a:solidFill>
                  <a:schemeClr val="tx1"/>
                </a:solidFill>
              </a:rPr>
              <a:t>의 기본 </a:t>
            </a:r>
            <a:r>
              <a:rPr lang="en-US" altLang="ko-KR" sz="1600" dirty="0">
                <a:solidFill>
                  <a:schemeClr val="tx1"/>
                </a:solidFill>
              </a:rPr>
              <a:t>scope </a:t>
            </a:r>
            <a:r>
              <a:rPr lang="ko-KR" altLang="en-US" sz="1600" dirty="0">
                <a:solidFill>
                  <a:schemeClr val="tx1"/>
                </a:solidFill>
              </a:rPr>
              <a:t>은 ‘</a:t>
            </a:r>
            <a:r>
              <a:rPr lang="en-US" altLang="ko-KR" sz="1600" dirty="0">
                <a:solidFill>
                  <a:schemeClr val="tx1"/>
                </a:solidFill>
              </a:rPr>
              <a:t>singleton</a:t>
            </a:r>
            <a:r>
              <a:rPr lang="en-US" altLang="ko-KR" sz="1600" dirty="0" smtClean="0">
                <a:solidFill>
                  <a:schemeClr val="tx1"/>
                </a:solidFill>
              </a:rPr>
              <a:t>’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설정하는 방법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6130" y="2376280"/>
            <a:ext cx="9649340" cy="2664370"/>
          </a:xfrm>
          <a:prstGeom prst="rect">
            <a:avLst/>
          </a:prstGeom>
          <a:noFill/>
        </p:spPr>
      </p:pic>
      <p:sp>
        <p:nvSpPr>
          <p:cNvPr id="9" name="TextBox 1"/>
          <p:cNvSpPr txBox="1"/>
          <p:nvPr/>
        </p:nvSpPr>
        <p:spPr>
          <a:xfrm>
            <a:off x="2250400" y="5818754"/>
            <a:ext cx="7505260" cy="112338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sz="1400" dirty="0" smtClean="0"/>
          </a:p>
          <a:p>
            <a:pPr algn="l">
              <a:lnSpc>
                <a:spcPts val="1800"/>
              </a:lnSpc>
              <a:tabLst>
                <a:tab pos="190500" algn="l"/>
              </a:tabLst>
            </a:pPr>
            <a:r>
              <a:rPr lang="en-US" altLang="zh-CN" sz="1400" dirty="0" smtClean="0"/>
              <a:t>	</a:t>
            </a:r>
            <a:r>
              <a:rPr lang="en-US" altLang="zh-CN" sz="1400" b="1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i="1" dirty="0" smtClean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"accountService"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i="1" dirty="0" smtClean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"com.foo.DefaultAccountService"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000"/>
              </a:lnSpc>
            </a:pPr>
            <a:endParaRPr lang="en-US" altLang="zh-CN" sz="1400" dirty="0" smtClean="0"/>
          </a:p>
          <a:p>
            <a:pPr algn="l">
              <a:lnSpc>
                <a:spcPts val="1800"/>
              </a:lnSpc>
              <a:tabLst>
                <a:tab pos="190500" algn="l"/>
              </a:tabLst>
            </a:pPr>
            <a:r>
              <a:rPr lang="en-US" altLang="zh-CN" sz="1400" dirty="0" smtClean="0"/>
              <a:t>	</a:t>
            </a:r>
            <a:r>
              <a:rPr lang="en-US" altLang="zh-CN" sz="14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"accountService"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"com.foo.DefaultAccountService"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scope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"singleton"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000"/>
              </a:lnSpc>
            </a:pPr>
            <a:endParaRPr lang="en-US" altLang="zh-CN" sz="1400" dirty="0" smtClean="0"/>
          </a:p>
          <a:p>
            <a:pPr algn="l">
              <a:lnSpc>
                <a:spcPts val="1800"/>
              </a:lnSpc>
              <a:tabLst>
                <a:tab pos="190500" algn="l"/>
              </a:tabLst>
            </a:pPr>
            <a:r>
              <a:rPr lang="en-US" altLang="zh-CN" sz="1400" dirty="0" smtClean="0"/>
              <a:t>	</a:t>
            </a:r>
            <a:r>
              <a:rPr lang="en-US" altLang="zh-CN" sz="14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"accountService"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"com.foo.DefaultAccountService"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singleton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 smtClean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"true"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3402948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37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165087"/>
            <a:ext cx="9634579" cy="1019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 Scope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zh-CN" sz="1600" dirty="0">
                <a:solidFill>
                  <a:srgbClr val="000000"/>
                </a:solidFill>
                <a:cs typeface="바탕" pitchFamily="18" charset="0"/>
              </a:rPr>
              <a:t>기타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cs typeface="Arial" pitchFamily="18" charset="0"/>
              </a:rPr>
              <a:t>Scope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request, session, global session </a:t>
            </a:r>
            <a:r>
              <a:rPr lang="ko-KR" altLang="en-US" sz="1600" dirty="0">
                <a:solidFill>
                  <a:schemeClr val="tx1"/>
                </a:solidFill>
              </a:rPr>
              <a:t>은 </a:t>
            </a:r>
            <a:r>
              <a:rPr lang="en-US" altLang="ko-KR" sz="1600" dirty="0">
                <a:solidFill>
                  <a:schemeClr val="tx1"/>
                </a:solidFill>
              </a:rPr>
              <a:t>Web </a:t>
            </a:r>
            <a:r>
              <a:rPr lang="ko-KR" altLang="en-US" sz="1600" dirty="0">
                <a:solidFill>
                  <a:schemeClr val="tx1"/>
                </a:solidFill>
              </a:rPr>
              <a:t>기반 어플리케이션에서만 유효한 </a:t>
            </a:r>
            <a:r>
              <a:rPr lang="en-US" altLang="ko-KR" sz="1600" dirty="0">
                <a:solidFill>
                  <a:schemeClr val="tx1"/>
                </a:solidFill>
              </a:rPr>
              <a:t>scope 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Request Scope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Spring container </a:t>
            </a:r>
            <a:r>
              <a:rPr lang="ko-KR" altLang="en-US" sz="1400" dirty="0">
                <a:solidFill>
                  <a:schemeClr val="tx1"/>
                </a:solidFill>
              </a:rPr>
              <a:t>는 모든 </a:t>
            </a:r>
            <a:r>
              <a:rPr lang="en-US" altLang="ko-KR" sz="1400" dirty="0">
                <a:solidFill>
                  <a:schemeClr val="tx1"/>
                </a:solidFill>
              </a:rPr>
              <a:t>HTTP request </a:t>
            </a:r>
            <a:r>
              <a:rPr lang="ko-KR" altLang="en-US" sz="1400" dirty="0">
                <a:solidFill>
                  <a:schemeClr val="tx1"/>
                </a:solidFill>
              </a:rPr>
              <a:t>에 대해서 </a:t>
            </a:r>
            <a:r>
              <a:rPr lang="en-US" altLang="ko-KR" sz="1400" dirty="0">
                <a:solidFill>
                  <a:schemeClr val="tx1"/>
                </a:solidFill>
              </a:rPr>
              <a:t>'loginAction' bean </a:t>
            </a:r>
            <a:r>
              <a:rPr lang="ko-KR" altLang="en-US" sz="1400" dirty="0">
                <a:solidFill>
                  <a:schemeClr val="tx1"/>
                </a:solidFill>
              </a:rPr>
              <a:t>정의에 대한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4" algn="l" eaLnBrk="0" fontAlgn="base" latinLnBrk="0" hangingPunct="0">
              <a:lnSpc>
                <a:spcPts val="24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LoginAction </a:t>
            </a:r>
            <a:r>
              <a:rPr lang="ko-KR" altLang="en-US" sz="1400" dirty="0">
                <a:solidFill>
                  <a:schemeClr val="tx1"/>
                </a:solidFill>
              </a:rPr>
              <a:t>객체를 </a:t>
            </a:r>
            <a:r>
              <a:rPr lang="ko-KR" altLang="en-US" sz="1400" dirty="0" smtClean="0">
                <a:solidFill>
                  <a:schemeClr val="tx1"/>
                </a:solidFill>
              </a:rPr>
              <a:t>생성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'loginAction' bean 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HTTP request </a:t>
            </a:r>
            <a:r>
              <a:rPr lang="ko-KR" altLang="en-US" sz="1400" dirty="0">
                <a:solidFill>
                  <a:schemeClr val="tx1"/>
                </a:solidFill>
              </a:rPr>
              <a:t>수준에 </a:t>
            </a:r>
            <a:r>
              <a:rPr lang="ko-KR" altLang="en-US" sz="1400" dirty="0" smtClean="0">
                <a:solidFill>
                  <a:schemeClr val="tx1"/>
                </a:solidFill>
              </a:rPr>
              <a:t>한정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en-US" altLang="ko-KR" sz="1400" dirty="0">
                <a:solidFill>
                  <a:schemeClr val="tx1"/>
                </a:solidFill>
              </a:rPr>
              <a:t>scoped).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요청에 </a:t>
            </a:r>
            <a:r>
              <a:rPr lang="ko-KR" altLang="en-US" sz="1400" dirty="0">
                <a:solidFill>
                  <a:schemeClr val="tx1"/>
                </a:solidFill>
              </a:rPr>
              <a:t>대한 처리가 완료되었을 때 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한정된 </a:t>
            </a:r>
            <a:r>
              <a:rPr lang="en-US" altLang="ko-KR" sz="1400" dirty="0">
                <a:solidFill>
                  <a:schemeClr val="tx1"/>
                </a:solidFill>
              </a:rPr>
              <a:t>(scoped) bean </a:t>
            </a:r>
            <a:r>
              <a:rPr lang="ko-KR" altLang="en-US" sz="1400" dirty="0">
                <a:solidFill>
                  <a:schemeClr val="tx1"/>
                </a:solidFill>
              </a:rPr>
              <a:t>도 </a:t>
            </a:r>
            <a:r>
              <a:rPr lang="ko-KR" altLang="en-US" sz="1400" dirty="0" smtClean="0">
                <a:solidFill>
                  <a:schemeClr val="tx1"/>
                </a:solidFill>
              </a:rPr>
              <a:t>폐기 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Session Scop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</a:rPr>
              <a:t> Spring container </a:t>
            </a:r>
            <a:r>
              <a:rPr lang="ko-KR" altLang="en-US" sz="1400" dirty="0">
                <a:solidFill>
                  <a:schemeClr val="tx1"/>
                </a:solidFill>
              </a:rPr>
              <a:t>는 하나의 </a:t>
            </a:r>
            <a:r>
              <a:rPr lang="en-US" altLang="ko-KR" sz="1400" dirty="0">
                <a:solidFill>
                  <a:schemeClr val="tx1"/>
                </a:solidFill>
              </a:rPr>
              <a:t>HTTP Session </a:t>
            </a:r>
            <a:r>
              <a:rPr lang="ko-KR" altLang="en-US" sz="1400" dirty="0" err="1">
                <a:solidFill>
                  <a:schemeClr val="tx1"/>
                </a:solidFill>
              </a:rPr>
              <a:t>일생동안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'userPreferences</a:t>
            </a:r>
            <a:r>
              <a:rPr lang="en-US" altLang="ko-KR" sz="1400" dirty="0">
                <a:solidFill>
                  <a:schemeClr val="tx1"/>
                </a:solidFill>
              </a:rPr>
              <a:t>' bean </a:t>
            </a:r>
            <a:r>
              <a:rPr lang="ko-KR" altLang="en-US" sz="1400" dirty="0">
                <a:solidFill>
                  <a:schemeClr val="tx1"/>
                </a:solidFill>
              </a:rPr>
              <a:t>정의에 대한 </a:t>
            </a:r>
            <a:r>
              <a:rPr lang="en-US" altLang="ko-KR" sz="1400" dirty="0">
                <a:solidFill>
                  <a:schemeClr val="tx1"/>
                </a:solidFill>
              </a:rPr>
              <a:t>UserPreferences </a:t>
            </a:r>
            <a:r>
              <a:rPr lang="ko-KR" altLang="en-US" sz="1400" dirty="0">
                <a:solidFill>
                  <a:schemeClr val="tx1"/>
                </a:solidFill>
              </a:rPr>
              <a:t>객체를 </a:t>
            </a:r>
            <a:r>
              <a:rPr lang="ko-KR" altLang="en-US" sz="1400" dirty="0" smtClean="0">
                <a:solidFill>
                  <a:schemeClr val="tx1"/>
                </a:solidFill>
              </a:rPr>
              <a:t>생성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'userPreferences' bean 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HTTP Session </a:t>
            </a:r>
            <a:r>
              <a:rPr lang="ko-KR" altLang="en-US" sz="1400" dirty="0">
                <a:solidFill>
                  <a:schemeClr val="tx1"/>
                </a:solidFill>
              </a:rPr>
              <a:t>수준에 </a:t>
            </a:r>
            <a:r>
              <a:rPr lang="ko-KR" altLang="en-US" sz="1400" dirty="0" smtClean="0">
                <a:solidFill>
                  <a:schemeClr val="tx1"/>
                </a:solidFill>
              </a:rPr>
              <a:t>한정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en-US" altLang="ko-KR" sz="1400" dirty="0">
                <a:solidFill>
                  <a:schemeClr val="tx1"/>
                </a:solidFill>
              </a:rPr>
              <a:t>scoped).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solidFill>
                  <a:schemeClr val="tx1"/>
                </a:solidFill>
              </a:rPr>
              <a:t>HTTP </a:t>
            </a:r>
            <a:r>
              <a:rPr lang="en-US" altLang="ko-KR" sz="1400" dirty="0">
                <a:solidFill>
                  <a:schemeClr val="tx1"/>
                </a:solidFill>
              </a:rPr>
              <a:t>Session </a:t>
            </a:r>
            <a:r>
              <a:rPr lang="ko-KR" altLang="en-US" sz="1400" dirty="0">
                <a:solidFill>
                  <a:schemeClr val="tx1"/>
                </a:solidFill>
              </a:rPr>
              <a:t>이 폐기될 때 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한정된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smtClean="0">
                <a:solidFill>
                  <a:schemeClr val="tx1"/>
                </a:solidFill>
              </a:rPr>
              <a:t>scoped)bean </a:t>
            </a:r>
            <a:r>
              <a:rPr lang="ko-KR" altLang="en-US" sz="1400" dirty="0">
                <a:solidFill>
                  <a:schemeClr val="tx1"/>
                </a:solidFill>
              </a:rPr>
              <a:t>도 </a:t>
            </a:r>
            <a:r>
              <a:rPr lang="ko-KR" altLang="en-US" sz="1400" dirty="0" smtClean="0">
                <a:solidFill>
                  <a:schemeClr val="tx1"/>
                </a:solidFill>
              </a:rPr>
              <a:t>폐기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설정하는 방법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566994" y="5184670"/>
            <a:ext cx="6872074" cy="41806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sz="1400" dirty="0" smtClean="0"/>
          </a:p>
          <a:p>
            <a:pPr>
              <a:lnSpc>
                <a:spcPts val="1900"/>
              </a:lnSpc>
              <a:tabLst>
                <a:tab pos="190500" algn="l"/>
              </a:tabLst>
            </a:pPr>
            <a:r>
              <a:rPr lang="en-US" altLang="zh-CN" sz="1400" dirty="0" smtClean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 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"userPreferences"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"com.foo.UserPreferences"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scope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"session"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368513" y="3086010"/>
            <a:ext cx="5967980" cy="43088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sz="1400" dirty="0" smtClean="0"/>
          </a:p>
          <a:p>
            <a:pPr>
              <a:lnSpc>
                <a:spcPts val="2000"/>
              </a:lnSpc>
              <a:tabLst>
                <a:tab pos="190500" algn="l"/>
                <a:tab pos="203200" algn="l"/>
              </a:tabLst>
            </a:pPr>
            <a:r>
              <a:rPr lang="en-US" altLang="zh-CN" sz="1400" dirty="0" smtClean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"loginAction"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"com.foo.LoginAction"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scope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"request"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1898182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38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4" y="1165087"/>
            <a:ext cx="9634579" cy="1019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Bean Scope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zh-CN" sz="1600" dirty="0">
                <a:solidFill>
                  <a:srgbClr val="000000"/>
                </a:solidFill>
                <a:cs typeface="바탕" pitchFamily="18" charset="0"/>
              </a:rPr>
              <a:t>기타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cs typeface="Arial" pitchFamily="18" charset="0"/>
              </a:rPr>
              <a:t>Scope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request, session, global session </a:t>
            </a:r>
            <a:r>
              <a:rPr lang="ko-KR" altLang="en-US" sz="1600" dirty="0">
                <a:solidFill>
                  <a:schemeClr val="tx1"/>
                </a:solidFill>
              </a:rPr>
              <a:t>은 </a:t>
            </a:r>
            <a:r>
              <a:rPr lang="en-US" altLang="ko-KR" sz="1600" dirty="0">
                <a:solidFill>
                  <a:schemeClr val="tx1"/>
                </a:solidFill>
              </a:rPr>
              <a:t>Web </a:t>
            </a:r>
            <a:r>
              <a:rPr lang="ko-KR" altLang="en-US" sz="1600" dirty="0">
                <a:solidFill>
                  <a:schemeClr val="tx1"/>
                </a:solidFill>
              </a:rPr>
              <a:t>기반 어플리케이션에서만 유효한 </a:t>
            </a:r>
            <a:r>
              <a:rPr lang="en-US" altLang="ko-KR" sz="1600" dirty="0">
                <a:solidFill>
                  <a:schemeClr val="tx1"/>
                </a:solidFill>
              </a:rPr>
              <a:t>scope 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Request Scope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Spring container </a:t>
            </a:r>
            <a:r>
              <a:rPr lang="ko-KR" altLang="en-US" sz="1400" dirty="0">
                <a:solidFill>
                  <a:schemeClr val="tx1"/>
                </a:solidFill>
              </a:rPr>
              <a:t>는 모든 </a:t>
            </a:r>
            <a:r>
              <a:rPr lang="en-US" altLang="ko-KR" sz="1400" dirty="0">
                <a:solidFill>
                  <a:schemeClr val="tx1"/>
                </a:solidFill>
              </a:rPr>
              <a:t>HTTP request </a:t>
            </a:r>
            <a:r>
              <a:rPr lang="ko-KR" altLang="en-US" sz="1400" dirty="0">
                <a:solidFill>
                  <a:schemeClr val="tx1"/>
                </a:solidFill>
              </a:rPr>
              <a:t>에 대해서 </a:t>
            </a:r>
            <a:r>
              <a:rPr lang="en-US" altLang="ko-KR" sz="1400" dirty="0">
                <a:solidFill>
                  <a:schemeClr val="tx1"/>
                </a:solidFill>
              </a:rPr>
              <a:t>'loginAction' bean </a:t>
            </a:r>
            <a:r>
              <a:rPr lang="ko-KR" altLang="en-US" sz="1400" dirty="0">
                <a:solidFill>
                  <a:schemeClr val="tx1"/>
                </a:solidFill>
              </a:rPr>
              <a:t>정의에 대한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4" algn="l" eaLnBrk="0" fontAlgn="base" latinLnBrk="0" hangingPunct="0">
              <a:lnSpc>
                <a:spcPts val="24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   LoginAction </a:t>
            </a:r>
            <a:r>
              <a:rPr lang="ko-KR" altLang="en-US" sz="1400" dirty="0">
                <a:solidFill>
                  <a:schemeClr val="tx1"/>
                </a:solidFill>
              </a:rPr>
              <a:t>객체를 </a:t>
            </a:r>
            <a:r>
              <a:rPr lang="ko-KR" altLang="en-US" sz="1400" dirty="0" smtClean="0">
                <a:solidFill>
                  <a:schemeClr val="tx1"/>
                </a:solidFill>
              </a:rPr>
              <a:t>생성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'loginAction' bean 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HTTP request </a:t>
            </a:r>
            <a:r>
              <a:rPr lang="ko-KR" altLang="en-US" sz="1400" dirty="0">
                <a:solidFill>
                  <a:schemeClr val="tx1"/>
                </a:solidFill>
              </a:rPr>
              <a:t>수준에 </a:t>
            </a:r>
            <a:r>
              <a:rPr lang="ko-KR" altLang="en-US" sz="1400" dirty="0" smtClean="0">
                <a:solidFill>
                  <a:schemeClr val="tx1"/>
                </a:solidFill>
              </a:rPr>
              <a:t>한정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en-US" altLang="ko-KR" sz="1400" dirty="0">
                <a:solidFill>
                  <a:schemeClr val="tx1"/>
                </a:solidFill>
              </a:rPr>
              <a:t>scoped).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요청에 </a:t>
            </a:r>
            <a:r>
              <a:rPr lang="ko-KR" altLang="en-US" sz="1400" dirty="0">
                <a:solidFill>
                  <a:schemeClr val="tx1"/>
                </a:solidFill>
              </a:rPr>
              <a:t>대한 처리가 완료되었을 때 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한정된 </a:t>
            </a:r>
            <a:r>
              <a:rPr lang="en-US" altLang="ko-KR" sz="1400" dirty="0">
                <a:solidFill>
                  <a:schemeClr val="tx1"/>
                </a:solidFill>
              </a:rPr>
              <a:t>(scoped) bean </a:t>
            </a:r>
            <a:r>
              <a:rPr lang="ko-KR" altLang="en-US" sz="1400" dirty="0">
                <a:solidFill>
                  <a:schemeClr val="tx1"/>
                </a:solidFill>
              </a:rPr>
              <a:t>도 </a:t>
            </a:r>
            <a:r>
              <a:rPr lang="ko-KR" altLang="en-US" sz="1400" dirty="0" smtClean="0">
                <a:solidFill>
                  <a:schemeClr val="tx1"/>
                </a:solidFill>
              </a:rPr>
              <a:t>폐기 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Session Scop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</a:rPr>
              <a:t> Spring container </a:t>
            </a:r>
            <a:r>
              <a:rPr lang="ko-KR" altLang="en-US" sz="1400" dirty="0">
                <a:solidFill>
                  <a:schemeClr val="tx1"/>
                </a:solidFill>
              </a:rPr>
              <a:t>는 하나의 </a:t>
            </a:r>
            <a:r>
              <a:rPr lang="en-US" altLang="ko-KR" sz="1400" dirty="0">
                <a:solidFill>
                  <a:schemeClr val="tx1"/>
                </a:solidFill>
              </a:rPr>
              <a:t>HTTP Session </a:t>
            </a:r>
            <a:r>
              <a:rPr lang="ko-KR" altLang="en-US" sz="1400" dirty="0" err="1">
                <a:solidFill>
                  <a:schemeClr val="tx1"/>
                </a:solidFill>
              </a:rPr>
              <a:t>일생동안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'userPreferences</a:t>
            </a:r>
            <a:r>
              <a:rPr lang="en-US" altLang="ko-KR" sz="1400" dirty="0">
                <a:solidFill>
                  <a:schemeClr val="tx1"/>
                </a:solidFill>
              </a:rPr>
              <a:t>' bean </a:t>
            </a:r>
            <a:r>
              <a:rPr lang="ko-KR" altLang="en-US" sz="1400" dirty="0">
                <a:solidFill>
                  <a:schemeClr val="tx1"/>
                </a:solidFill>
              </a:rPr>
              <a:t>정의에 대한 </a:t>
            </a:r>
            <a:r>
              <a:rPr lang="en-US" altLang="ko-KR" sz="1400" dirty="0">
                <a:solidFill>
                  <a:schemeClr val="tx1"/>
                </a:solidFill>
              </a:rPr>
              <a:t>UserPreferences </a:t>
            </a:r>
            <a:r>
              <a:rPr lang="ko-KR" altLang="en-US" sz="1400" dirty="0">
                <a:solidFill>
                  <a:schemeClr val="tx1"/>
                </a:solidFill>
              </a:rPr>
              <a:t>객체를 </a:t>
            </a:r>
            <a:r>
              <a:rPr lang="ko-KR" altLang="en-US" sz="1400" dirty="0" smtClean="0">
                <a:solidFill>
                  <a:schemeClr val="tx1"/>
                </a:solidFill>
              </a:rPr>
              <a:t>생성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'userPreferences' bean 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HTTP Session </a:t>
            </a:r>
            <a:r>
              <a:rPr lang="ko-KR" altLang="en-US" sz="1400" dirty="0">
                <a:solidFill>
                  <a:schemeClr val="tx1"/>
                </a:solidFill>
              </a:rPr>
              <a:t>수준에 </a:t>
            </a:r>
            <a:r>
              <a:rPr lang="ko-KR" altLang="en-US" sz="1400" dirty="0" smtClean="0">
                <a:solidFill>
                  <a:schemeClr val="tx1"/>
                </a:solidFill>
              </a:rPr>
              <a:t>한정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en-US" altLang="ko-KR" sz="1400" dirty="0">
                <a:solidFill>
                  <a:schemeClr val="tx1"/>
                </a:solidFill>
              </a:rPr>
              <a:t>scoped).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solidFill>
                  <a:schemeClr val="tx1"/>
                </a:solidFill>
              </a:rPr>
              <a:t>HTTP </a:t>
            </a:r>
            <a:r>
              <a:rPr lang="en-US" altLang="ko-KR" sz="1400" dirty="0">
                <a:solidFill>
                  <a:schemeClr val="tx1"/>
                </a:solidFill>
              </a:rPr>
              <a:t>Session </a:t>
            </a:r>
            <a:r>
              <a:rPr lang="ko-KR" altLang="en-US" sz="1400" dirty="0">
                <a:solidFill>
                  <a:schemeClr val="tx1"/>
                </a:solidFill>
              </a:rPr>
              <a:t>이 폐기될 때 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한정된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en-US" altLang="ko-KR" sz="1400" dirty="0" smtClean="0">
                <a:solidFill>
                  <a:schemeClr val="tx1"/>
                </a:solidFill>
              </a:rPr>
              <a:t>scoped)bean </a:t>
            </a:r>
            <a:r>
              <a:rPr lang="ko-KR" altLang="en-US" sz="1400" dirty="0">
                <a:solidFill>
                  <a:schemeClr val="tx1"/>
                </a:solidFill>
              </a:rPr>
              <a:t>도 </a:t>
            </a:r>
            <a:r>
              <a:rPr lang="ko-KR" altLang="en-US" sz="1400" dirty="0" smtClean="0">
                <a:solidFill>
                  <a:schemeClr val="tx1"/>
                </a:solidFill>
              </a:rPr>
              <a:t>폐기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설정하는 방법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2566994" y="5184670"/>
            <a:ext cx="6872074" cy="41806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sz="1400" dirty="0" smtClean="0"/>
          </a:p>
          <a:p>
            <a:pPr>
              <a:lnSpc>
                <a:spcPts val="1900"/>
              </a:lnSpc>
              <a:tabLst>
                <a:tab pos="190500" algn="l"/>
              </a:tabLst>
            </a:pPr>
            <a:r>
              <a:rPr lang="en-US" altLang="zh-CN" sz="1400" dirty="0" smtClean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 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"userPreferences"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"com.foo.UserPreferences"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scope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"session"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368513" y="3086010"/>
            <a:ext cx="5967980" cy="43088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sz="1400" dirty="0" smtClean="0"/>
          </a:p>
          <a:p>
            <a:pPr>
              <a:lnSpc>
                <a:spcPts val="2000"/>
              </a:lnSpc>
              <a:tabLst>
                <a:tab pos="190500" algn="l"/>
                <a:tab pos="203200" algn="l"/>
              </a:tabLst>
            </a:pPr>
            <a:r>
              <a:rPr lang="en-US" altLang="zh-CN" sz="1400" dirty="0" smtClean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"loginAction"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"com.foo.LoginAction"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scope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"request"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355945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3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400" dirty="0" err="1">
                <a:solidFill>
                  <a:schemeClr val="tx1"/>
                </a:solidFill>
                <a:cs typeface="+mn-cs"/>
              </a:rPr>
              <a:t>프레임웍</a:t>
            </a: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(Framework)</a:t>
            </a:r>
          </a:p>
          <a:p>
            <a:pPr lvl="1" algn="l" eaLnBrk="0" fontAlgn="base" latinLnBrk="0" hangingPunct="0">
              <a:buFont typeface="Wingdings" panose="05000000000000000000" pitchFamily="2" charset="2"/>
              <a:buChar char="ü"/>
            </a:pPr>
            <a:r>
              <a:rPr kumimoji="0" lang="en-US" altLang="ko-KR" sz="24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SW </a:t>
            </a:r>
            <a:r>
              <a:rPr kumimoji="0" lang="ko-KR" altLang="en-US" sz="2000" dirty="0" err="1" smtClean="0">
                <a:solidFill>
                  <a:schemeClr val="tx1"/>
                </a:solidFill>
                <a:cs typeface="+mn-cs"/>
              </a:rPr>
              <a:t>프레임웍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(Framework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) </a:t>
            </a:r>
          </a:p>
          <a:p>
            <a:pPr marL="1200150" lvl="2" indent="-285750" algn="l" eaLnBrk="0" fontAlgn="base" latinLnBrk="0" hangingPunct="0"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애플리케이션 개발을 도와주는</a:t>
            </a:r>
            <a:r>
              <a:rPr kumimoji="0" lang="ko-KR" altLang="en-US" sz="1800" dirty="0" smtClean="0">
                <a:solidFill>
                  <a:srgbClr val="0070C0"/>
                </a:solidFill>
                <a:cs typeface="+mn-cs"/>
              </a:rPr>
              <a:t> </a:t>
            </a:r>
            <a:endParaRPr kumimoji="0" lang="en-US" altLang="ko-KR" sz="1800" dirty="0" smtClean="0">
              <a:solidFill>
                <a:srgbClr val="0070C0"/>
              </a:solidFill>
              <a:cs typeface="+mn-cs"/>
            </a:endParaRPr>
          </a:p>
          <a:p>
            <a:pPr lvl="2" algn="l" eaLnBrk="0" fontAlgn="base" latinLnBrk="0" hangingPunct="0"/>
            <a:r>
              <a:rPr kumimoji="0" lang="en-US" altLang="ko-KR" sz="1800" dirty="0">
                <a:solidFill>
                  <a:srgbClr val="0070C0"/>
                </a:solidFill>
                <a:cs typeface="+mn-cs"/>
              </a:rPr>
              <a:t> </a:t>
            </a:r>
            <a:r>
              <a:rPr kumimoji="0" lang="en-US" altLang="ko-KR" sz="1800" dirty="0" smtClean="0">
                <a:solidFill>
                  <a:srgbClr val="0070C0"/>
                </a:solidFill>
                <a:cs typeface="+mn-cs"/>
              </a:rPr>
              <a:t>   </a:t>
            </a:r>
            <a:r>
              <a:rPr kumimoji="0" lang="ko-KR" altLang="en-US" sz="1800" dirty="0" smtClean="0">
                <a:solidFill>
                  <a:srgbClr val="0070C0"/>
                </a:solidFill>
                <a:cs typeface="+mn-cs"/>
              </a:rPr>
              <a:t>재사용 가능한 디자인 패턴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 및 </a:t>
            </a:r>
            <a:r>
              <a:rPr kumimoji="0" lang="ko-KR" altLang="en-US" sz="1800" dirty="0" smtClean="0">
                <a:solidFill>
                  <a:srgbClr val="0070C0"/>
                </a:solidFill>
                <a:cs typeface="+mn-cs"/>
              </a:rPr>
              <a:t>소스코드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의 </a:t>
            </a:r>
            <a:r>
              <a:rPr kumimoji="0" lang="ko-KR" altLang="en-US" sz="1800" dirty="0" smtClean="0">
                <a:solidFill>
                  <a:srgbClr val="0070C0"/>
                </a:solidFill>
                <a:cs typeface="+mn-cs"/>
              </a:rPr>
              <a:t>집합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</a:t>
            </a:r>
          </a:p>
          <a:p>
            <a:pPr marL="1200150" lvl="2" indent="-285750" algn="l" eaLnBrk="0" fontAlgn="base" latinLnBrk="0" hangingPunct="0"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다중계층적인 구조를 가지고 여러 클래스 및 컴포넌트들의 특정한 패턴 형태로 구성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marL="1200150" lvl="2" indent="-285750" algn="l" eaLnBrk="0" fontAlgn="base" latinLnBrk="0" hangingPunct="0"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개발 및 운영 용이성을 제공하고 시스템 복잡도 감소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, </a:t>
            </a:r>
            <a:r>
              <a:rPr kumimoji="0" lang="ko-KR" altLang="en-US" sz="1800" dirty="0" err="1" smtClean="0">
                <a:solidFill>
                  <a:schemeClr val="tx1"/>
                </a:solidFill>
                <a:cs typeface="+mn-cs"/>
              </a:rPr>
              <a:t>재사용성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 확대 장점을 가짐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buFont typeface="Wingdings" panose="05000000000000000000" pitchFamily="2" charset="2"/>
              <a:buChar char="ü"/>
            </a:pP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043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39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cs typeface="Arial" pitchFamily="18" charset="0"/>
              </a:rPr>
              <a:t>XML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설정 파일을 사용하는 대신 자바 </a:t>
            </a:r>
            <a:r>
              <a:rPr lang="ko-KR" altLang="en-US" sz="2000" dirty="0" err="1">
                <a:solidFill>
                  <a:srgbClr val="000000"/>
                </a:solidFill>
                <a:cs typeface="Arial" pitchFamily="18" charset="0"/>
              </a:rPr>
              <a:t>어노테이션을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 사용할 수 </a:t>
            </a:r>
            <a:r>
              <a:rPr lang="ko-KR" altLang="en-US" sz="2000" dirty="0" smtClean="0">
                <a:solidFill>
                  <a:srgbClr val="000000"/>
                </a:solidFill>
                <a:cs typeface="Arial" pitchFamily="18" charset="0"/>
              </a:rPr>
              <a:t>있음</a:t>
            </a:r>
            <a:endParaRPr lang="en-US" altLang="ko-KR" sz="2000" dirty="0" smtClean="0">
              <a:solidFill>
                <a:srgbClr val="000000"/>
              </a:solidFill>
              <a:cs typeface="Arial" pitchFamily="18" charset="0"/>
            </a:endParaRPr>
          </a:p>
          <a:p>
            <a:pPr lvl="1" algn="l" eaLnBrk="0" fontAlgn="base" latinLnBrk="0" hangingPunct="0">
              <a:lnSpc>
                <a:spcPts val="2400"/>
              </a:lnSpc>
            </a:pPr>
            <a:r>
              <a:rPr lang="en-US" altLang="ko-KR" sz="20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cs typeface="Arial" pitchFamily="18" charset="0"/>
              </a:rPr>
              <a:t>  </a:t>
            </a:r>
            <a:r>
              <a:rPr lang="ko-KR" altLang="en-US" sz="2000" dirty="0" smtClean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cs typeface="Arial" pitchFamily="18" charset="0"/>
              </a:rPr>
              <a:t>(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자바 </a:t>
            </a:r>
            <a:r>
              <a:rPr lang="en-US" altLang="ko-KR" sz="2000" dirty="0">
                <a:solidFill>
                  <a:srgbClr val="000000"/>
                </a:solidFill>
                <a:cs typeface="Arial" pitchFamily="18" charset="0"/>
              </a:rPr>
              <a:t>5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이상 </a:t>
            </a:r>
            <a:r>
              <a:rPr lang="en-US" altLang="ko-KR" sz="2000" dirty="0" smtClean="0">
                <a:solidFill>
                  <a:srgbClr val="000000"/>
                </a:solidFill>
                <a:cs typeface="Arial" pitchFamily="18" charset="0"/>
              </a:rPr>
              <a:t>)</a:t>
            </a:r>
            <a:endParaRPr lang="en-US" altLang="ko-KR" sz="2000" dirty="0">
              <a:solidFill>
                <a:srgbClr val="000000"/>
              </a:solidFill>
              <a:cs typeface="Arial" pitchFamily="18" charset="0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cs typeface="Arial" pitchFamily="18" charset="0"/>
              </a:rPr>
              <a:t>annotation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의 사용으로 설정파일을 </a:t>
            </a:r>
            <a:r>
              <a:rPr lang="ko-KR" altLang="en-US" sz="2000" dirty="0" err="1">
                <a:solidFill>
                  <a:srgbClr val="000000"/>
                </a:solidFill>
                <a:cs typeface="Arial" pitchFamily="18" charset="0"/>
              </a:rPr>
              <a:t>간결화하고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cs typeface="Arial" pitchFamily="18" charset="0"/>
              </a:rPr>
              <a:t>, </a:t>
            </a:r>
            <a:endParaRPr lang="en-US" altLang="ko-KR" sz="2000" dirty="0" smtClean="0">
              <a:solidFill>
                <a:srgbClr val="000000"/>
              </a:solidFill>
              <a:cs typeface="Arial" pitchFamily="18" charset="0"/>
            </a:endParaRPr>
          </a:p>
          <a:p>
            <a:pPr lvl="1" algn="l" eaLnBrk="0" fontAlgn="base" latinLnBrk="0" hangingPunct="0">
              <a:lnSpc>
                <a:spcPts val="2400"/>
              </a:lnSpc>
            </a:pPr>
            <a:r>
              <a:rPr lang="en-US" altLang="zh-CN" sz="20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cs typeface="Arial" pitchFamily="18" charset="0"/>
              </a:rPr>
              <a:t>   View 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페이지와 객체 또는 </a:t>
            </a:r>
            <a:r>
              <a:rPr lang="ko-KR" altLang="en-US" sz="2000" dirty="0" err="1">
                <a:solidFill>
                  <a:srgbClr val="000000"/>
                </a:solidFill>
                <a:cs typeface="Arial" pitchFamily="18" charset="0"/>
              </a:rPr>
              <a:t>메소드의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cs typeface="Arial" pitchFamily="18" charset="0"/>
              </a:rPr>
              <a:t>맵핑을</a:t>
            </a:r>
            <a:r>
              <a:rPr lang="ko-KR" altLang="en-US" sz="2000" dirty="0">
                <a:solidFill>
                  <a:srgbClr val="000000"/>
                </a:solidFill>
                <a:cs typeface="Arial" pitchFamily="18" charset="0"/>
              </a:rPr>
              <a:t> 명확하게 할 수 </a:t>
            </a:r>
            <a:r>
              <a:rPr lang="ko-KR" altLang="en-US" sz="2000" dirty="0" smtClean="0">
                <a:solidFill>
                  <a:srgbClr val="000000"/>
                </a:solidFill>
                <a:cs typeface="Arial" pitchFamily="18" charset="0"/>
              </a:rPr>
              <a:t>있음</a:t>
            </a:r>
            <a:endParaRPr lang="ko-KR" altLang="en-US" sz="2000" dirty="0">
              <a:solidFill>
                <a:srgbClr val="000000"/>
              </a:solidFill>
              <a:cs typeface="Arial" pitchFamily="18" charset="0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0" y="3096380"/>
            <a:ext cx="9793359" cy="38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03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40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Spring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은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Java Annotation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을 사용하여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Bean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정의를 설정할 수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있음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.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@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Required, @Autowired, @Qualifier,  @Resource, </a:t>
            </a:r>
            <a:endParaRPr lang="en-US" altLang="ko-KR" sz="1800" dirty="0" smtClean="0">
              <a:solidFill>
                <a:srgbClr val="000000"/>
              </a:solidFill>
              <a:cs typeface="Arial" pitchFamily="18" charset="0"/>
            </a:endParaRPr>
          </a:p>
          <a:p>
            <a:pPr lvl="2" algn="l" eaLnBrk="0" fontAlgn="base" latinLnBrk="0" hangingPunct="0">
              <a:lnSpc>
                <a:spcPts val="2400"/>
              </a:lnSpc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    @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PostConstruct, @PreDestroy 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기능을 사용하기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위해서는</a:t>
            </a:r>
            <a:endParaRPr lang="en-US" altLang="ko-KR" sz="1800" dirty="0" smtClean="0">
              <a:solidFill>
                <a:srgbClr val="000000"/>
              </a:solidFill>
              <a:cs typeface="Arial" pitchFamily="18" charset="0"/>
            </a:endParaRPr>
          </a:p>
          <a:p>
            <a:pPr lvl="2" algn="l" eaLnBrk="0" fontAlgn="base" latinLnBrk="0" hangingPunct="0">
              <a:lnSpc>
                <a:spcPts val="2400"/>
              </a:lnSpc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   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다음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namespace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와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element </a:t>
            </a:r>
            <a:r>
              <a:rPr lang="ko-KR" altLang="en-US" sz="1800" dirty="0" err="1">
                <a:solidFill>
                  <a:srgbClr val="000000"/>
                </a:solidFill>
                <a:cs typeface="Arial" pitchFamily="18" charset="0"/>
              </a:rPr>
              <a:t>를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 추가해야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함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.</a:t>
            </a:r>
            <a:endParaRPr lang="en-US" altLang="ko-KR" sz="1800" dirty="0">
              <a:solidFill>
                <a:srgbClr val="000000"/>
              </a:solidFill>
              <a:cs typeface="Aria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0350" y="3444684"/>
            <a:ext cx="9001250" cy="225959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500"/>
              </a:lnSpc>
              <a:tabLst>
                <a:tab pos="241300" algn="l"/>
                <a:tab pos="508000" algn="l"/>
                <a:tab pos="520700" algn="l"/>
                <a:tab pos="723900" algn="l"/>
                <a:tab pos="800100" algn="l"/>
                <a:tab pos="965200" algn="l"/>
                <a:tab pos="9779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&lt;?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xml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version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"1.0"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encoding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"UTF-8"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?&gt;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723900" algn="l"/>
                <a:tab pos="800100" algn="l"/>
                <a:tab pos="965200" algn="l"/>
                <a:tab pos="9779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xmlns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"http://www.springframework.org/schema/beans"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723900" algn="l"/>
                <a:tab pos="800100" algn="l"/>
                <a:tab pos="965200" algn="l"/>
                <a:tab pos="977900" algn="l"/>
              </a:tabLst>
            </a:pPr>
            <a:r>
              <a:rPr lang="en-US" altLang="zh-CN" sz="1400" dirty="0"/>
              <a:t>					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xmlns:xsi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"http://www.w3.org/2001/XMLSchema-instance"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723900" algn="l"/>
                <a:tab pos="800100" algn="l"/>
                <a:tab pos="965200" algn="l"/>
                <a:tab pos="977900" algn="l"/>
              </a:tabLst>
            </a:pPr>
            <a:r>
              <a:rPr lang="en-US" altLang="zh-CN" sz="1400" dirty="0"/>
              <a:t>					</a:t>
            </a:r>
            <a:r>
              <a:rPr lang="en-US" altLang="zh-CN" sz="1400" b="1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xmlns:context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"http://www.springframework.org/schema/context"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723900" algn="l"/>
                <a:tab pos="800100" algn="l"/>
                <a:tab pos="965200" algn="l"/>
                <a:tab pos="977900" algn="l"/>
              </a:tabLst>
            </a:pPr>
            <a:r>
              <a:rPr lang="en-US" altLang="zh-CN" sz="1400" dirty="0"/>
              <a:t>					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xsi:schemaLocation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"http://www.springframework.org/schema/beans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723900" algn="l"/>
                <a:tab pos="800100" algn="l"/>
                <a:tab pos="965200" algn="l"/>
                <a:tab pos="977900" algn="l"/>
              </a:tabLst>
            </a:pPr>
            <a:r>
              <a:rPr lang="en-US" altLang="zh-CN" sz="1400" dirty="0"/>
              <a:t>						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http://www.springframework.org/schema/beans/spring-beans-4.0.xsd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723900" algn="l"/>
                <a:tab pos="800100" algn="l"/>
                <a:tab pos="965200" algn="l"/>
                <a:tab pos="977900" algn="l"/>
              </a:tabLst>
            </a:pPr>
            <a:r>
              <a:rPr lang="en-US" altLang="zh-CN" sz="1400" dirty="0"/>
              <a:t>						</a:t>
            </a:r>
            <a:r>
              <a:rPr lang="en-US" altLang="zh-CN" sz="1600" b="1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http://www.springframework.org/schema/context</a:t>
            </a:r>
          </a:p>
          <a:p>
            <a:pPr algn="l">
              <a:lnSpc>
                <a:spcPts val="1400"/>
              </a:lnSpc>
              <a:tabLst>
                <a:tab pos="241300" algn="l"/>
                <a:tab pos="508000" algn="l"/>
                <a:tab pos="520700" algn="l"/>
                <a:tab pos="723900" algn="l"/>
                <a:tab pos="800100" algn="l"/>
                <a:tab pos="965200" algn="l"/>
                <a:tab pos="977900" algn="l"/>
              </a:tabLst>
            </a:pPr>
            <a:r>
              <a:rPr lang="en-US" altLang="zh-CN" sz="1400" dirty="0"/>
              <a:t>							</a:t>
            </a:r>
            <a:r>
              <a:rPr lang="en-US" altLang="zh-CN" sz="1600" b="1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http://www.springframework.org/schema/context/spring-context-4.0.xsd"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41300" algn="l"/>
                <a:tab pos="508000" algn="l"/>
                <a:tab pos="520700" algn="l"/>
                <a:tab pos="723900" algn="l"/>
                <a:tab pos="800100" algn="l"/>
                <a:tab pos="965200" algn="l"/>
                <a:tab pos="977900" algn="l"/>
              </a:tabLst>
            </a:pPr>
            <a:r>
              <a:rPr lang="en-US" altLang="zh-CN" sz="1400" dirty="0"/>
              <a:t>				</a:t>
            </a:r>
            <a:r>
              <a:rPr lang="en-US" altLang="zh-CN" sz="1400" b="1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context:annotation-config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41300" algn="l"/>
                <a:tab pos="508000" algn="l"/>
                <a:tab pos="520700" algn="l"/>
                <a:tab pos="723900" algn="l"/>
                <a:tab pos="800100" algn="l"/>
                <a:tab pos="965200" algn="l"/>
                <a:tab pos="977900" algn="l"/>
              </a:tabLst>
            </a:pPr>
            <a:r>
              <a:rPr lang="en-US" altLang="zh-CN" sz="1400" dirty="0"/>
              <a:t>		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45129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41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@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Required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Arial" pitchFamily="18" charset="0"/>
              </a:rPr>
              <a:t>setter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18" charset="0"/>
              </a:rPr>
              <a:t>메소드에</a:t>
            </a:r>
            <a:r>
              <a:rPr lang="ko-KR" altLang="en-US" sz="16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cs typeface="Arial" pitchFamily="18" charset="0"/>
              </a:rPr>
              <a:t>적용</a:t>
            </a:r>
            <a:endParaRPr lang="en-US" altLang="ko-KR" sz="1600" dirty="0" smtClean="0">
              <a:solidFill>
                <a:srgbClr val="000000"/>
              </a:solidFill>
              <a:cs typeface="Arial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cs typeface="Arial" pitchFamily="18" charset="0"/>
              </a:rPr>
              <a:t>&lt;</a:t>
            </a:r>
            <a:r>
              <a:rPr lang="en-US" altLang="ko-KR" sz="1600" dirty="0">
                <a:solidFill>
                  <a:srgbClr val="000000"/>
                </a:solidFill>
                <a:cs typeface="Arial" pitchFamily="18" charset="0"/>
              </a:rPr>
              <a:t>property/&gt;, &lt;</a:t>
            </a:r>
            <a:r>
              <a:rPr lang="en-US" altLang="ko-KR" sz="1600" dirty="0" smtClean="0">
                <a:solidFill>
                  <a:srgbClr val="000000"/>
                </a:solidFill>
                <a:cs typeface="Arial" pitchFamily="18" charset="0"/>
              </a:rPr>
              <a:t>constructor-arg</a:t>
            </a:r>
            <a:r>
              <a:rPr lang="en-US" altLang="ko-KR" sz="1600" dirty="0">
                <a:solidFill>
                  <a:srgbClr val="000000"/>
                </a:solidFill>
                <a:cs typeface="Arial" pitchFamily="18" charset="0"/>
              </a:rPr>
              <a:t>/&gt; element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18" charset="0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cs typeface="Arial" pitchFamily="18" charset="0"/>
              </a:rPr>
              <a:t> 통해서 명시적으로 값이 설정되거나 </a:t>
            </a:r>
            <a:r>
              <a:rPr lang="en-US" altLang="ko-KR" sz="1600" dirty="0">
                <a:solidFill>
                  <a:srgbClr val="000000"/>
                </a:solidFill>
                <a:cs typeface="Arial" pitchFamily="18" charset="0"/>
              </a:rPr>
              <a:t>, autowiring </a:t>
            </a:r>
            <a:r>
              <a:rPr lang="ko-KR" altLang="en-US" sz="1600" dirty="0">
                <a:solidFill>
                  <a:srgbClr val="000000"/>
                </a:solidFill>
                <a:cs typeface="Arial" pitchFamily="18" charset="0"/>
              </a:rPr>
              <a:t>에 의해서 값이 설정되어야 </a:t>
            </a:r>
            <a:r>
              <a:rPr lang="ko-KR" altLang="en-US" sz="1600" dirty="0" smtClean="0">
                <a:solidFill>
                  <a:srgbClr val="000000"/>
                </a:solidFill>
                <a:cs typeface="Arial" pitchFamily="18" charset="0"/>
              </a:rPr>
              <a:t>함 </a:t>
            </a:r>
            <a:r>
              <a:rPr lang="en-US" altLang="ko-KR" sz="1600" dirty="0">
                <a:solidFill>
                  <a:srgbClr val="000000"/>
                </a:solidFill>
                <a:cs typeface="Arial" pitchFamily="18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60350" y="3444684"/>
            <a:ext cx="9001250" cy="208133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500"/>
              </a:lnSpc>
              <a:tabLst>
                <a:tab pos="165100" algn="l"/>
                <a:tab pos="317500" algn="l"/>
              </a:tabLst>
            </a:pP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SimpleMovieLister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6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Required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setMovieFinder(MovieFinder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8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42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@Autowired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cs typeface="Arial" pitchFamily="18" charset="0"/>
              </a:rPr>
              <a:t>자동으로 엮을 </a:t>
            </a:r>
            <a:r>
              <a:rPr lang="en-US" altLang="ko-KR" sz="1600" dirty="0">
                <a:solidFill>
                  <a:srgbClr val="000000"/>
                </a:solidFill>
                <a:cs typeface="Arial" pitchFamily="18" charset="0"/>
              </a:rPr>
              <a:t>property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18" charset="0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cs typeface="Arial" pitchFamily="18" charset="0"/>
              </a:rPr>
              <a:t> 지정하기 위해 </a:t>
            </a:r>
            <a:r>
              <a:rPr lang="ko-KR" altLang="en-US" sz="1600" dirty="0" smtClean="0">
                <a:solidFill>
                  <a:srgbClr val="000000"/>
                </a:solidFill>
                <a:cs typeface="Arial" pitchFamily="18" charset="0"/>
              </a:rPr>
              <a:t>사용</a:t>
            </a:r>
            <a:r>
              <a:rPr lang="en-US" altLang="ko-KR" sz="1600" dirty="0" smtClean="0">
                <a:solidFill>
                  <a:srgbClr val="000000"/>
                </a:solidFill>
                <a:cs typeface="Arial" pitchFamily="18" charset="0"/>
              </a:rPr>
              <a:t>.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cs typeface="Arial" pitchFamily="18" charset="0"/>
              </a:rPr>
              <a:t>setter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18" charset="0"/>
              </a:rPr>
              <a:t>메소드</a:t>
            </a:r>
            <a:r>
              <a:rPr lang="ko-KR" altLang="en-US" sz="16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cs typeface="Arial" pitchFamily="18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cs typeface="Arial" pitchFamily="18" charset="0"/>
              </a:rPr>
              <a:t>일반적인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18" charset="0"/>
              </a:rPr>
              <a:t>메소드</a:t>
            </a:r>
            <a:r>
              <a:rPr lang="ko-KR" altLang="en-US" sz="16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cs typeface="Arial" pitchFamily="18" charset="0"/>
              </a:rPr>
              <a:t>,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18" charset="0"/>
              </a:rPr>
              <a:t>생성자</a:t>
            </a:r>
            <a:r>
              <a:rPr lang="ko-KR" altLang="en-US" sz="16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cs typeface="Arial" pitchFamily="18" charset="0"/>
              </a:rPr>
              <a:t>, field </a:t>
            </a:r>
            <a:r>
              <a:rPr lang="ko-KR" altLang="en-US" sz="1600" dirty="0">
                <a:solidFill>
                  <a:srgbClr val="000000"/>
                </a:solidFill>
                <a:cs typeface="Arial" pitchFamily="18" charset="0"/>
              </a:rPr>
              <a:t>등에 </a:t>
            </a:r>
            <a:r>
              <a:rPr lang="ko-KR" altLang="en-US" sz="1600" dirty="0" smtClean="0">
                <a:solidFill>
                  <a:srgbClr val="000000"/>
                </a:solidFill>
                <a:cs typeface="Arial" pitchFamily="18" charset="0"/>
              </a:rPr>
              <a:t>적용</a:t>
            </a:r>
            <a:r>
              <a:rPr lang="en-US" altLang="ko-KR" sz="1600" dirty="0" smtClean="0">
                <a:solidFill>
                  <a:srgbClr val="000000"/>
                </a:solidFill>
                <a:cs typeface="Arial" pitchFamily="18" charset="0"/>
              </a:rPr>
              <a:t>.</a:t>
            </a:r>
            <a:endParaRPr lang="en-US" altLang="ko-KR" sz="1600" dirty="0">
              <a:solidFill>
                <a:srgbClr val="000000"/>
              </a:solidFill>
              <a:cs typeface="Arial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Arial" pitchFamily="18" charset="0"/>
              </a:rPr>
              <a:t>Setter </a:t>
            </a:r>
            <a:r>
              <a:rPr lang="ko-KR" altLang="en-US" sz="1600" dirty="0" err="1">
                <a:solidFill>
                  <a:srgbClr val="000000"/>
                </a:solidFill>
                <a:cs typeface="Arial" pitchFamily="18" charset="0"/>
              </a:rPr>
              <a:t>메소드</a:t>
            </a:r>
            <a:endParaRPr lang="ko-KR" altLang="en-US" sz="1600" dirty="0">
              <a:solidFill>
                <a:srgbClr val="000000"/>
              </a:solidFill>
              <a:cs typeface="Aria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3712" y="3315970"/>
            <a:ext cx="5453550" cy="210185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tabLst>
                <a:tab pos="165100" algn="l"/>
                <a:tab pos="317500" algn="l"/>
              </a:tabLst>
            </a:pP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SimpleMovieLister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6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Autowired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setMovieFinder(MovieFinder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4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43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@Autowired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일반적인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메소드</a:t>
            </a:r>
            <a:endParaRPr lang="ko-KR" altLang="en-US" sz="1600" dirty="0">
              <a:solidFill>
                <a:srgbClr val="000000"/>
              </a:solidFill>
              <a:cs typeface="Aria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2360" y="2808340"/>
            <a:ext cx="7849090" cy="28251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700"/>
              </a:lnSpc>
              <a:tabLst>
                <a:tab pos="165100" algn="l"/>
                <a:tab pos="317500" algn="l"/>
              </a:tabLst>
            </a:pP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MovieRecommender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Autowired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prepare(MovieCatalog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1400" dirty="0" smtClean="0">
              <a:latin typeface="Times New Roman" pitchFamily="18" charset="0"/>
              <a:cs typeface="Times New Roman" pitchFamily="18" charset="0"/>
            </a:endParaRP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.movieCatalog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.customerPreferenceDao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9193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44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@Autowired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800" dirty="0" err="1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생성자</a:t>
            </a:r>
            <a:r>
              <a:rPr lang="ko-KR" altLang="en-US" sz="1800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 및 </a:t>
            </a:r>
            <a:r>
              <a:rPr lang="en-US" altLang="zh-CN" sz="1800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field</a:t>
            </a:r>
            <a:endParaRPr lang="ko-KR" altLang="en-US" sz="1600" dirty="0">
              <a:solidFill>
                <a:srgbClr val="000000"/>
              </a:solidFill>
              <a:cs typeface="Aria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2360" y="2808340"/>
            <a:ext cx="7849090" cy="264559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700"/>
              </a:lnSpc>
              <a:tabLst>
                <a:tab pos="165100" algn="l"/>
                <a:tab pos="317500" algn="l"/>
              </a:tabLst>
            </a:pP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MovieRecommender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Autowired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Autowired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MovieRecommender(CustomerPreferenceDao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customerPreferenceDao)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.customerPreferenceDao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0776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45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@Qualifier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@Autowired annotation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만을 사용하는 경우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같은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Type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Bean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이 둘 이상 존재할 때 문제가 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발생</a:t>
            </a:r>
            <a:endParaRPr lang="en-US" altLang="ko-KR" sz="16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이를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방지하기 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위해서 </a:t>
            </a: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@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Qualifier annotation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사용</a:t>
            </a:r>
            <a:endParaRPr lang="en-US" altLang="ko-KR" sz="16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찾을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Bean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의 대상 집합을 좁힐 수 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있음 </a:t>
            </a: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.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@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Qualifier annotation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은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field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뿐 아니라 </a:t>
            </a:r>
            <a:r>
              <a:rPr lang="ko-KR" altLang="en-US" sz="1600" dirty="0" err="1">
                <a:solidFill>
                  <a:srgbClr val="000000"/>
                </a:solidFill>
                <a:cs typeface="바탕" pitchFamily="18" charset="0"/>
              </a:rPr>
              <a:t>생성자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또는 </a:t>
            </a:r>
            <a:r>
              <a:rPr lang="ko-KR" altLang="en-US" sz="1600" dirty="0" err="1" smtClean="0">
                <a:solidFill>
                  <a:srgbClr val="000000"/>
                </a:solidFill>
                <a:cs typeface="바탕" pitchFamily="18" charset="0"/>
              </a:rPr>
              <a:t>메소드의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parameter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에도 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사용</a:t>
            </a: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.</a:t>
            </a:r>
            <a:endParaRPr lang="en-US" altLang="ko-KR" sz="16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000000"/>
                </a:solidFill>
                <a:cs typeface="바탕" pitchFamily="18" charset="0"/>
              </a:rPr>
              <a:t>Field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000000"/>
              </a:solidFill>
              <a:cs typeface="Aria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5840" y="4516895"/>
            <a:ext cx="4032560" cy="155811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500"/>
              </a:lnSpc>
              <a:tabLst>
                <a:tab pos="165100" algn="l"/>
              </a:tabLst>
            </a:pP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MovieRecommender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Autowired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Qualifier(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"main"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0579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46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@Qualifier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00000"/>
                </a:solidFill>
                <a:cs typeface="바탕" pitchFamily="18" charset="0"/>
              </a:rPr>
              <a:t>메소드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Parameter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000000"/>
              </a:solidFill>
              <a:cs typeface="Aria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4722" y="2938089"/>
            <a:ext cx="7235560" cy="28494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900"/>
              </a:lnSpc>
              <a:tabLst>
                <a:tab pos="165100" algn="l"/>
                <a:tab pos="317500" algn="l"/>
                <a:tab pos="952500" algn="l"/>
              </a:tabLst>
            </a:pP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MovieRecommender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000"/>
              </a:lnSpc>
            </a:pPr>
            <a:endParaRPr lang="en-US" altLang="zh-CN" sz="16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  <a:tab pos="952500" algn="l"/>
              </a:tabLst>
            </a:pPr>
            <a:r>
              <a:rPr lang="en-US" altLang="zh-CN" sz="1600" dirty="0"/>
              <a:t>	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movieCatalog;</a:t>
            </a:r>
          </a:p>
          <a:p>
            <a:pPr algn="l">
              <a:lnSpc>
                <a:spcPts val="1000"/>
              </a:lnSpc>
            </a:pPr>
            <a:endParaRPr lang="en-US" altLang="zh-CN" sz="16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  <a:tab pos="952500" algn="l"/>
              </a:tabLst>
            </a:pPr>
            <a:r>
              <a:rPr lang="en-US" altLang="zh-CN" sz="1600" dirty="0"/>
              <a:t>	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customerPreferenceDao;</a:t>
            </a:r>
          </a:p>
          <a:p>
            <a:pPr algn="l">
              <a:lnSpc>
                <a:spcPts val="1000"/>
              </a:lnSpc>
            </a:pPr>
            <a:endParaRPr lang="en-US" altLang="zh-CN" sz="16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  <a:tab pos="952500" algn="l"/>
              </a:tabLst>
            </a:pPr>
            <a:r>
              <a:rPr lang="en-US" altLang="zh-CN" sz="1600" dirty="0"/>
              <a:t>	</a:t>
            </a:r>
            <a:r>
              <a:rPr lang="en-US" altLang="zh-CN" sz="16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Autowired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952500" algn="l"/>
              </a:tabLst>
            </a:pPr>
            <a:r>
              <a:rPr lang="en-US" altLang="zh-CN" sz="1600" dirty="0"/>
              <a:t>	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prepare(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Qualifier(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"main"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movieCatalog,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952500" algn="l"/>
              </a:tabLst>
            </a:pPr>
            <a:r>
              <a:rPr lang="en-US" altLang="zh-CN" sz="1600" dirty="0"/>
              <a:t>			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customerPreferenceDao)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952500" algn="l"/>
              </a:tabLst>
            </a:pPr>
            <a:r>
              <a:rPr lang="en-US" altLang="zh-CN" sz="1600" dirty="0"/>
              <a:t>		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.movieCatalog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952500" algn="l"/>
              </a:tabLst>
            </a:pPr>
            <a:r>
              <a:rPr lang="en-US" altLang="zh-CN" sz="1600" dirty="0"/>
              <a:t>		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.customerPreferenceDao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customerPreferenceDao;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952500" algn="l"/>
              </a:tabLst>
            </a:pPr>
            <a:r>
              <a:rPr lang="en-US" altLang="zh-CN" sz="1600" dirty="0"/>
              <a:t>	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000"/>
              </a:lnSpc>
            </a:pPr>
            <a:endParaRPr lang="en-US" altLang="zh-CN" sz="16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  <a:tab pos="952500" algn="l"/>
              </a:tabLst>
            </a:pPr>
            <a:r>
              <a:rPr lang="en-US" altLang="zh-CN" sz="1600" dirty="0"/>
              <a:t>	</a:t>
            </a:r>
            <a:r>
              <a:rPr lang="en-US" altLang="zh-CN" sz="16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  <a:tab pos="952500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5769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47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@Qualifier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@Qualifier annotation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의 값으로 사용되는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qualifier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는 </a:t>
            </a:r>
            <a:endParaRPr lang="en-US" altLang="ko-KR" sz="16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    &lt;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bean/&gt; element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&lt;qualifier/&gt; element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로 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설정</a:t>
            </a: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.</a:t>
            </a:r>
            <a:endParaRPr lang="en-US" altLang="ko-KR" sz="16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000000"/>
              </a:solidFill>
              <a:cs typeface="Aria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4722" y="2938089"/>
            <a:ext cx="7235560" cy="428707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9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&lt;?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xml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version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"1.0"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encoding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"UTF-8"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?&gt;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xmlns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"http://www.springframework.org/schema/beans"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xmlns:xsi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"http://www.w3.org/2001/XMLSchema-instance"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xmlns:context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"http://www.springframework.org/schema/context"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xsi:schemaLocation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"http://www.springframework.org/schema/beans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http://www.springframework.org/schema/beans/spring-beans-4.0.xsd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http://www.springframework.org/schema/context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http://www.springframework.org/schema/context/spring-context-4.0.xsd"&gt;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context:annotation-config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"example.SimpleMovieCatalog"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qualifier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value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"main"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&lt;!--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inject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any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dependencies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required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by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--&gt;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"example.SimpleMovieCatalog"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qualifier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value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"action"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&lt;!--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inject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any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dependencies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required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by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5FBF"/>
                </a:solidFill>
                <a:latin typeface="Arial" pitchFamily="18" charset="0"/>
                <a:cs typeface="Arial" pitchFamily="18" charset="0"/>
              </a:rPr>
              <a:t>--&gt;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"movieRecommender"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"example.MovieRecommender"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8630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48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@Resource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@Resource annotation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name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값으로 대상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bean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을 찾을 수 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있음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. </a:t>
            </a:r>
            <a:endParaRPr lang="en-US" altLang="ko-KR" sz="16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@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Resource annotation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은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field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또는 </a:t>
            </a:r>
            <a:r>
              <a:rPr lang="ko-KR" altLang="en-US" sz="1600" dirty="0" err="1">
                <a:solidFill>
                  <a:srgbClr val="000000"/>
                </a:solidFill>
                <a:cs typeface="바탕" pitchFamily="18" charset="0"/>
              </a:rPr>
              <a:t>메소드에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 사용할 수 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있음</a:t>
            </a:r>
            <a:endParaRPr lang="en-US" altLang="ko-KR" sz="16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@Resource annotation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에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name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값이 없을 경우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, </a:t>
            </a:r>
            <a:endParaRPr lang="en-US" altLang="ko-KR" sz="16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      field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명 또는 </a:t>
            </a:r>
            <a:r>
              <a:rPr lang="ko-KR" altLang="en-US" sz="1600" dirty="0" err="1">
                <a:solidFill>
                  <a:srgbClr val="000000"/>
                </a:solidFill>
                <a:cs typeface="바탕" pitchFamily="18" charset="0"/>
              </a:rPr>
              <a:t>메소드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 명을 이용하여 대상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bean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찾음</a:t>
            </a:r>
            <a:endParaRPr lang="en-US" altLang="ko-KR" sz="16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000000"/>
              </a:solidFill>
              <a:cs typeface="Aria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4722" y="2938089"/>
            <a:ext cx="7235560" cy="17735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900"/>
              </a:lnSpc>
              <a:tabLst>
                <a:tab pos="165100" algn="l"/>
                <a:tab pos="317500" algn="l"/>
              </a:tabLst>
            </a:pP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SimpleMovieLister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Resource(name=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"myMovieFinder"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setMovieFinder(MovieFinder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4722" y="5441093"/>
            <a:ext cx="7235560" cy="177356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SimpleMovieLister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private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Resource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setMovieFinder(MovieFinder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this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movieFinder;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31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4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400" dirty="0" err="1">
                <a:solidFill>
                  <a:schemeClr val="tx1"/>
                </a:solidFill>
                <a:cs typeface="+mn-cs"/>
              </a:rPr>
              <a:t>프레임웍</a:t>
            </a: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(Framework)</a:t>
            </a:r>
          </a:p>
          <a:p>
            <a:pPr lvl="1" algn="l" eaLnBrk="0" fontAlgn="base" latinLnBrk="0" hangingPunct="0">
              <a:buFont typeface="Wingdings" panose="05000000000000000000" pitchFamily="2" charset="2"/>
              <a:buChar char="ü"/>
            </a:pPr>
            <a:r>
              <a:rPr kumimoji="0" lang="en-US" altLang="ko-KR" sz="24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 err="1">
                <a:solidFill>
                  <a:schemeClr val="tx1"/>
                </a:solidFill>
              </a:rPr>
              <a:t>프레임웍</a:t>
            </a:r>
            <a:r>
              <a:rPr kumimoji="0" lang="en-US" altLang="ko-KR" sz="2000" dirty="0">
                <a:solidFill>
                  <a:schemeClr val="tx1"/>
                </a:solidFill>
              </a:rPr>
              <a:t>(Framework</a:t>
            </a:r>
            <a:r>
              <a:rPr kumimoji="0" lang="en-US" altLang="ko-KR" sz="2000" dirty="0" smtClean="0">
                <a:solidFill>
                  <a:schemeClr val="tx1"/>
                </a:solidFill>
              </a:rPr>
              <a:t>)</a:t>
            </a:r>
            <a:r>
              <a:rPr kumimoji="0" lang="ko-KR" altLang="en-US" sz="2000" dirty="0" smtClean="0">
                <a:solidFill>
                  <a:schemeClr val="tx1"/>
                </a:solidFill>
              </a:rPr>
              <a:t>의 시작</a:t>
            </a:r>
            <a:endParaRPr kumimoji="0"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buFont typeface="HY견고딕" panose="02030600000101010101" pitchFamily="18" charset="-127"/>
              <a:buChar char="-"/>
            </a:pPr>
            <a:r>
              <a:rPr kumimoji="0" lang="en-US" altLang="ko-KR" sz="2000" dirty="0" smtClean="0">
                <a:solidFill>
                  <a:schemeClr val="tx1"/>
                </a:solidFill>
              </a:rPr>
              <a:t>MVC Model2 </a:t>
            </a:r>
            <a:r>
              <a:rPr kumimoji="0" lang="ko-KR" altLang="en-US" sz="2000" dirty="0" smtClean="0">
                <a:solidFill>
                  <a:schemeClr val="tx1"/>
                </a:solidFill>
              </a:rPr>
              <a:t>에서 시작</a:t>
            </a:r>
            <a:endParaRPr kumimoji="0"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buFont typeface="Wingdings" panose="05000000000000000000" pitchFamily="2" charset="2"/>
              <a:buChar char="ü"/>
            </a:pP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198" y="2871442"/>
            <a:ext cx="4429743" cy="233346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0" y="2871442"/>
            <a:ext cx="4477375" cy="233346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59310" y="2448290"/>
            <a:ext cx="447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2"/>
                </a:solidFill>
              </a:rPr>
              <a:t>Model 1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9398" y="2448290"/>
            <a:ext cx="447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2"/>
                </a:solidFill>
              </a:rPr>
              <a:t>Model 2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517" y="5296960"/>
            <a:ext cx="44773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2"/>
                </a:solidFill>
              </a:rPr>
              <a:t>개발 속도가 빠름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2"/>
                </a:solidFill>
              </a:rPr>
              <a:t>배우기 쉽고 빠르게 적용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2"/>
                </a:solidFill>
              </a:rPr>
              <a:t>JSP</a:t>
            </a:r>
            <a:r>
              <a:rPr lang="ko-KR" altLang="en-US" sz="1600" dirty="0" smtClean="0">
                <a:solidFill>
                  <a:schemeClr val="tx2"/>
                </a:solidFill>
              </a:rPr>
              <a:t>페이지에 </a:t>
            </a:r>
            <a:r>
              <a:rPr lang="ko-KR" altLang="en-US" sz="1600" dirty="0" err="1" smtClean="0">
                <a:solidFill>
                  <a:schemeClr val="tx2"/>
                </a:solidFill>
              </a:rPr>
              <a:t>프리젠테이션</a:t>
            </a:r>
            <a:r>
              <a:rPr lang="ko-KR" altLang="en-US" sz="1600" dirty="0" smtClean="0">
                <a:solidFill>
                  <a:schemeClr val="tx2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2"/>
                </a:solidFill>
              </a:rPr>
              <a:t>로직과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algn="l"/>
            <a:r>
              <a:rPr lang="en-US" altLang="ko-KR" sz="1600" dirty="0" smtClean="0">
                <a:solidFill>
                  <a:schemeClr val="tx2"/>
                </a:solidFill>
              </a:rPr>
              <a:t>     </a:t>
            </a:r>
            <a:r>
              <a:rPr lang="ko-KR" altLang="en-US" sz="1600" dirty="0" smtClean="0">
                <a:solidFill>
                  <a:schemeClr val="tx2"/>
                </a:solidFill>
              </a:rPr>
              <a:t>비지니스로직이 혼재되어 복잡하고 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algn="l"/>
            <a:r>
              <a:rPr lang="en-US" altLang="ko-KR" sz="1600" dirty="0">
                <a:solidFill>
                  <a:schemeClr val="tx2"/>
                </a:solidFill>
              </a:rPr>
              <a:t> </a:t>
            </a:r>
            <a:r>
              <a:rPr lang="en-US" altLang="ko-KR" sz="1600" dirty="0" smtClean="0">
                <a:solidFill>
                  <a:schemeClr val="tx2"/>
                </a:solidFill>
              </a:rPr>
              <a:t>   </a:t>
            </a:r>
            <a:r>
              <a:rPr lang="ko-KR" altLang="en-US" sz="1600" dirty="0" smtClean="0">
                <a:solidFill>
                  <a:schemeClr val="tx2"/>
                </a:solidFill>
              </a:rPr>
              <a:t>분업 작업이 어려움</a:t>
            </a:r>
            <a:endParaRPr lang="en-US" altLang="ko-KR" sz="1600" dirty="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2"/>
                </a:solidFill>
              </a:rPr>
              <a:t>코드를 알아보기 어려움 </a:t>
            </a:r>
            <a:r>
              <a:rPr lang="en-US" altLang="ko-KR" sz="1600" dirty="0" smtClean="0">
                <a:solidFill>
                  <a:schemeClr val="tx2"/>
                </a:solidFill>
              </a:rPr>
              <a:t> 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7001" y="5303246"/>
            <a:ext cx="4668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2"/>
                </a:solidFill>
              </a:rPr>
              <a:t>소스 코드가 구조화 되어 대규모 시스템에도 잘 적용</a:t>
            </a:r>
            <a:endParaRPr lang="en-US" altLang="ko-KR" sz="1600" dirty="0" smtClean="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2"/>
                </a:solidFill>
              </a:rPr>
              <a:t>유지보수가 편리하고 분업이 쉬움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38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49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@PostConstruct &amp; @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PreDestroy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각각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Instantiation callback, Destruction callback </a:t>
            </a:r>
            <a:endParaRPr lang="en-US" altLang="ko-KR" sz="16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    </a:t>
            </a:r>
            <a:r>
              <a:rPr lang="ko-KR" altLang="en-US" sz="1600" dirty="0" err="1" smtClean="0">
                <a:solidFill>
                  <a:srgbClr val="000000"/>
                </a:solidFill>
                <a:cs typeface="바탕" pitchFamily="18" charset="0"/>
              </a:rPr>
              <a:t>메소드를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지정하기 위해 사용</a:t>
            </a: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@Resource annotation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에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name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값이 없을 경우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, </a:t>
            </a:r>
            <a:endParaRPr lang="en-US" altLang="ko-KR" sz="16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cs typeface="바탕" pitchFamily="18" charset="0"/>
              </a:rPr>
              <a:t>      field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명 또는 </a:t>
            </a:r>
            <a:r>
              <a:rPr lang="ko-KR" altLang="en-US" sz="1600" dirty="0" err="1">
                <a:solidFill>
                  <a:srgbClr val="000000"/>
                </a:solidFill>
                <a:cs typeface="바탕" pitchFamily="18" charset="0"/>
              </a:rPr>
              <a:t>메소드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 명을 이용하여 대상 </a:t>
            </a:r>
            <a:r>
              <a:rPr lang="en-US" altLang="ko-KR" sz="1600" dirty="0">
                <a:solidFill>
                  <a:srgbClr val="000000"/>
                </a:solidFill>
                <a:cs typeface="바탕" pitchFamily="18" charset="0"/>
              </a:rPr>
              <a:t>bean </a:t>
            </a:r>
            <a:r>
              <a:rPr lang="ko-KR" altLang="en-US" sz="1600" dirty="0">
                <a:solidFill>
                  <a:srgbClr val="000000"/>
                </a:solidFill>
                <a:cs typeface="바탕" pitchFamily="18" charset="0"/>
              </a:rPr>
              <a:t>을 </a:t>
            </a:r>
            <a:r>
              <a:rPr lang="ko-KR" altLang="en-US" sz="1600" dirty="0" smtClean="0">
                <a:solidFill>
                  <a:srgbClr val="000000"/>
                </a:solidFill>
                <a:cs typeface="바탕" pitchFamily="18" charset="0"/>
              </a:rPr>
              <a:t>찾음</a:t>
            </a:r>
            <a:endParaRPr lang="en-US" altLang="ko-KR" sz="16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000000"/>
              </a:solidFill>
              <a:cs typeface="Aria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18340" y="3085554"/>
            <a:ext cx="7235560" cy="229934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CachingMovieLister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PostConstruct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populateMovieCache()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populates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movie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cache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upon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initialization...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PreDestroy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void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clearMovieCache()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clears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movie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cache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upon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destruction...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 algn="l">
              <a:lnSpc>
                <a:spcPts val="1400"/>
              </a:lnSpc>
              <a:tabLst>
                <a:tab pos="165100" algn="l"/>
                <a:tab pos="3175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1509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50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538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Auto-detecting components</a:t>
            </a:r>
            <a:endParaRPr lang="en-US" altLang="ko-KR" sz="1800" dirty="0" smtClean="0">
              <a:solidFill>
                <a:srgbClr val="000000"/>
              </a:solidFill>
              <a:cs typeface="Arial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@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Repository, @Service, @Controller annotation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을 사용하여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Persistence, Service, Presentation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레이어의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컴포넌트로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지정하여 특별한 관리 기능을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제공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.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@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Repository, @Service, @Controller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@Component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annotation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을 상속 </a:t>
            </a:r>
            <a:endParaRPr lang="ko-KR" altLang="en-US" sz="14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Spring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IoC Container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@Component annotation(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또는 자손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)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으로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지정된</a:t>
            </a: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  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class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XML Bean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정의 없이 자동으로 찾을 수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있음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.</a:t>
            </a: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algn="l">
              <a:lnSpc>
                <a:spcPts val="500"/>
              </a:lnSpc>
              <a:tabLst>
                <a:tab pos="203200" algn="l"/>
                <a:tab pos="279400" algn="l"/>
                <a:tab pos="444500" algn="l"/>
              </a:tabLst>
            </a:pPr>
            <a:endParaRPr lang="en-US" altLang="zh-CN" sz="1400" dirty="0" smtClean="0">
              <a:solidFill>
                <a:srgbClr val="000000"/>
              </a:solidFill>
              <a:cs typeface="Arial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&lt;context:component-scan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/&gt; element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의 ‘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base - package’ attribute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는 컴포넌트를 </a:t>
            </a: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     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찾을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기본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package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임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.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‘,’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사용하여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다수의 기본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package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지정할 수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있음</a:t>
            </a: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8608" y="3848853"/>
            <a:ext cx="7235560" cy="20928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2200"/>
              </a:lnSpc>
              <a:tabLst>
                <a:tab pos="203200" algn="l"/>
                <a:tab pos="279400" algn="l"/>
                <a:tab pos="4445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&lt;?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xml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version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"1.0"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encoding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"UTF-8"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?&gt;</a:t>
            </a:r>
          </a:p>
          <a:p>
            <a:pPr algn="l">
              <a:lnSpc>
                <a:spcPts val="1400"/>
              </a:lnSpc>
              <a:tabLst>
                <a:tab pos="203200" algn="l"/>
                <a:tab pos="279400" algn="l"/>
                <a:tab pos="4445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xmlns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"http://www.springframework.org/schema/beans"</a:t>
            </a:r>
          </a:p>
          <a:p>
            <a:pPr algn="l">
              <a:lnSpc>
                <a:spcPts val="1400"/>
              </a:lnSpc>
              <a:tabLst>
                <a:tab pos="203200" algn="l"/>
                <a:tab pos="279400" algn="l"/>
                <a:tab pos="444500" algn="l"/>
              </a:tabLst>
            </a:pPr>
            <a:r>
              <a:rPr lang="en-US" altLang="zh-CN" sz="1400" dirty="0"/>
              <a:t>		</a:t>
            </a:r>
            <a:r>
              <a:rPr lang="en-US" altLang="zh-CN" sz="16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xmlns:xsi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"http://www.w3.org/2001/XMLSchema-instance"</a:t>
            </a:r>
          </a:p>
          <a:p>
            <a:pPr algn="l">
              <a:lnSpc>
                <a:spcPts val="1400"/>
              </a:lnSpc>
              <a:tabLst>
                <a:tab pos="203200" algn="l"/>
                <a:tab pos="279400" algn="l"/>
                <a:tab pos="444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xmlns:context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"http://www.springframework.org/schema/context"</a:t>
            </a:r>
          </a:p>
          <a:p>
            <a:pPr algn="l">
              <a:lnSpc>
                <a:spcPts val="1400"/>
              </a:lnSpc>
              <a:tabLst>
                <a:tab pos="203200" algn="l"/>
                <a:tab pos="279400" algn="l"/>
                <a:tab pos="444500" algn="l"/>
              </a:tabLst>
            </a:pPr>
            <a:r>
              <a:rPr lang="en-US" altLang="zh-CN" sz="1400" dirty="0"/>
              <a:t>		</a:t>
            </a:r>
            <a:r>
              <a:rPr lang="en-US" altLang="zh-CN" sz="1400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xsi:schemaLocation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"http://www.springframework.org/schema/beans</a:t>
            </a:r>
          </a:p>
          <a:p>
            <a:pPr algn="l">
              <a:lnSpc>
                <a:spcPts val="1400"/>
              </a:lnSpc>
              <a:tabLst>
                <a:tab pos="203200" algn="l"/>
                <a:tab pos="279400" algn="l"/>
                <a:tab pos="444500" algn="l"/>
              </a:tabLst>
            </a:pPr>
            <a:r>
              <a:rPr lang="en-US" altLang="zh-CN" sz="1400" dirty="0"/>
              <a:t>			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http://www.springframework.org/schema/beans/spring-beans-4.0.xsd</a:t>
            </a:r>
          </a:p>
          <a:p>
            <a:pPr algn="l">
              <a:lnSpc>
                <a:spcPts val="1400"/>
              </a:lnSpc>
              <a:tabLst>
                <a:tab pos="203200" algn="l"/>
                <a:tab pos="279400" algn="l"/>
                <a:tab pos="444500" algn="l"/>
              </a:tabLst>
            </a:pPr>
            <a:r>
              <a:rPr lang="en-US" altLang="zh-CN" sz="1400" dirty="0"/>
              <a:t>			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http://www.springframework.org/schema/context</a:t>
            </a:r>
          </a:p>
          <a:p>
            <a:pPr algn="l">
              <a:lnSpc>
                <a:spcPts val="1400"/>
              </a:lnSpc>
              <a:tabLst>
                <a:tab pos="203200" algn="l"/>
                <a:tab pos="279400" algn="l"/>
                <a:tab pos="444500" algn="l"/>
              </a:tabLst>
            </a:pPr>
            <a:r>
              <a:rPr lang="en-US" altLang="zh-CN" sz="1400" dirty="0"/>
              <a:t>			</a:t>
            </a:r>
            <a:r>
              <a:rPr lang="en-US" altLang="zh-CN" sz="1600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http://www.springframework.org/schema/context/spring-context-4.0.xsd"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800"/>
              </a:lnSpc>
              <a:tabLst>
                <a:tab pos="203200" algn="l"/>
                <a:tab pos="279400" algn="l"/>
                <a:tab pos="444500" algn="l"/>
              </a:tabLst>
            </a:pPr>
            <a:r>
              <a:rPr lang="en-US" altLang="zh-CN" sz="1400" dirty="0"/>
              <a:t>	</a:t>
            </a:r>
            <a:r>
              <a:rPr lang="en-US" altLang="zh-CN" sz="1400" b="1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context:component-scan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7F"/>
                </a:solidFill>
                <a:latin typeface="Arial" pitchFamily="18" charset="0"/>
                <a:cs typeface="Arial" pitchFamily="18" charset="0"/>
              </a:rPr>
              <a:t>base-package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i="1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"org.example"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 smtClean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/&gt;</a:t>
            </a: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203200" algn="l"/>
                <a:tab pos="279400" algn="l"/>
                <a:tab pos="4445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beans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49658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51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Auto-detecting components</a:t>
            </a:r>
            <a:endParaRPr lang="en-US" altLang="ko-KR" sz="1800" dirty="0" smtClean="0">
              <a:solidFill>
                <a:srgbClr val="000000"/>
              </a:solidFill>
              <a:cs typeface="Arial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이름 설정</a:t>
            </a: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@Component, @Repository, @Service, @Controller annotation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의 </a:t>
            </a: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4" algn="l" eaLnBrk="0" fontAlgn="base" latinLnBrk="0" hangingPunct="0">
              <a:lnSpc>
                <a:spcPts val="2400"/>
              </a:lnSpc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     name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값으로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bean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의 이름을 지정할 수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있음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. </a:t>
            </a: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아래 예제의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Bean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이름은 “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myMovieLister ”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이다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.</a:t>
            </a: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만약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name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값을 지정하지 않으면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, class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이름의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첫문자를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소문자로 변환하여 </a:t>
            </a: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4" algn="l" eaLnBrk="0" fontAlgn="base" latinLnBrk="0" hangingPunct="0">
              <a:lnSpc>
                <a:spcPts val="2400"/>
              </a:lnSpc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       Bean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이름을 자동으로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생성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.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 </a:t>
            </a:r>
            <a:endParaRPr lang="ko-KR" altLang="en-US" sz="1400" dirty="0">
              <a:solidFill>
                <a:srgbClr val="000000"/>
              </a:solidFill>
              <a:cs typeface="바탕" pitchFamily="18" charset="0"/>
            </a:endParaRP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아래 예제의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Bean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이름은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“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movieFinderImpl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”.</a:t>
            </a: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8608" y="3609640"/>
            <a:ext cx="7235560" cy="98616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tabLst>
                <a:tab pos="165100" algn="l"/>
              </a:tabLst>
            </a:pP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Service(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"myMovieLister"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SimpleMovieLister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238608" y="5842302"/>
            <a:ext cx="7235560" cy="10246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900"/>
              </a:lnSpc>
              <a:tabLst>
                <a:tab pos="165100" algn="l"/>
              </a:tabLst>
            </a:pP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Repository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MovieFinderImpl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implements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/>
              <a:t>	</a:t>
            </a:r>
            <a:r>
              <a:rPr lang="en-US" altLang="zh-CN" sz="16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982384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52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Annotaion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Annotation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기반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Auto-detecting components</a:t>
            </a:r>
            <a:endParaRPr lang="en-US" altLang="ko-KR" sz="1800" dirty="0" smtClean="0">
              <a:solidFill>
                <a:srgbClr val="000000"/>
              </a:solidFill>
              <a:cs typeface="Arial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Scope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설정</a:t>
            </a: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@Scope annotation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을 사용하여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자동으로 찾은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Bean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scope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설정할 수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있음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.</a:t>
            </a: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Qualifier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설정</a:t>
            </a:r>
          </a:p>
          <a:p>
            <a:pPr marL="2171700" lvl="4" indent="-34290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@Qualifier annotation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을 사용하여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, </a:t>
            </a: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4" algn="l" eaLnBrk="0" fontAlgn="base" latinLnBrk="0" hangingPunct="0">
              <a:lnSpc>
                <a:spcPts val="2400"/>
              </a:lnSpc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     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자동으로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찾은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Bean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qualifier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설정할 수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있음</a:t>
            </a: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8608" y="3001140"/>
            <a:ext cx="7235560" cy="12170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2000"/>
              </a:lnSpc>
              <a:tabLst>
                <a:tab pos="165100" algn="l"/>
              </a:tabLst>
            </a:pP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Scope(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"prototype"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Repository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MovieFinderImpl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implements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MovieFinder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322410" y="5162630"/>
            <a:ext cx="7235560" cy="11272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300"/>
              </a:lnSpc>
              <a:tabLst>
                <a:tab pos="165100" algn="l"/>
              </a:tabLst>
            </a:pP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Component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>
                <a:solidFill>
                  <a:srgbClr val="646464"/>
                </a:solidFill>
                <a:latin typeface="Arial" pitchFamily="18" charset="0"/>
                <a:cs typeface="Arial" pitchFamily="18" charset="0"/>
              </a:rPr>
              <a:t>@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Qualifier(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2A00FF"/>
                </a:solidFill>
                <a:latin typeface="Arial" pitchFamily="18" charset="0"/>
                <a:cs typeface="Arial" pitchFamily="18" charset="0"/>
              </a:rPr>
              <a:t>"Action"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public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class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ActionMovieCatalog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Arial" pitchFamily="18" charset="0"/>
                <a:cs typeface="Arial" pitchFamily="18" charset="0"/>
              </a:rPr>
              <a:t>implements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MovieCatalog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//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5F"/>
                </a:solidFill>
                <a:latin typeface="Arial" pitchFamily="18" charset="0"/>
                <a:cs typeface="Arial" pitchFamily="18" charset="0"/>
              </a:rPr>
              <a:t>...</a:t>
            </a:r>
          </a:p>
          <a:p>
            <a:pPr algn="l"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781639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53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ApplicationContext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ApplicationContext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web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application</a:t>
            </a:r>
            <a:endParaRPr lang="en-US" altLang="zh-CN" sz="2000" b="1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Spring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은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Web Application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에서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ApplicationContext </a:t>
            </a:r>
            <a:r>
              <a:rPr lang="ko-KR" altLang="en-US" sz="1800" dirty="0" err="1">
                <a:solidFill>
                  <a:srgbClr val="000000"/>
                </a:solidFill>
                <a:cs typeface="Arial" pitchFamily="18" charset="0"/>
              </a:rPr>
              <a:t>를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 </a:t>
            </a:r>
            <a:endParaRPr lang="en-US" altLang="ko-KR" sz="1800" dirty="0" smtClean="0">
              <a:solidFill>
                <a:srgbClr val="000000"/>
              </a:solidFill>
              <a:cs typeface="Arial" pitchFamily="18" charset="0"/>
            </a:endParaRPr>
          </a:p>
          <a:p>
            <a:pPr lvl="2" algn="l" eaLnBrk="0" fontAlgn="base" latinLnBrk="0" hangingPunct="0">
              <a:lnSpc>
                <a:spcPts val="2400"/>
              </a:lnSpc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   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쉽게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사용할 수 있도록 각종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class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들을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제공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.</a:t>
            </a:r>
            <a:endParaRPr lang="en-US" altLang="ko-KR" sz="1800" dirty="0">
              <a:solidFill>
                <a:srgbClr val="000000"/>
              </a:solidFill>
              <a:cs typeface="Arial" pitchFamily="18" charset="0"/>
            </a:endParaRP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Servlet 2.4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이상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Servlet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2.4 specification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부터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Listener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사용할 수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있음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.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Listener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사용하여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ApplicationContext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설정하기 위해서 </a:t>
            </a: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     web.xml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파일에 다음 설정을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추 가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.</a:t>
            </a:r>
          </a:p>
          <a:p>
            <a:pPr lvl="3" algn="l" eaLnBrk="0" fontAlgn="base" latinLnBrk="0" hangingPunct="0">
              <a:lnSpc>
                <a:spcPts val="2400"/>
              </a:lnSpc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contextParam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의 ‘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contextConfigLocation’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값은 </a:t>
            </a: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    Spring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XML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설정 파일의 위치를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나타냄</a:t>
            </a:r>
            <a:r>
              <a:rPr lang="en-US" altLang="ko-KR" sz="1400" dirty="0" smtClean="0">
                <a:solidFill>
                  <a:srgbClr val="000000"/>
                </a:solidFill>
                <a:cs typeface="바탕" pitchFamily="18" charset="0"/>
              </a:rPr>
              <a:t>.</a:t>
            </a: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endParaRPr lang="en-US" altLang="ko-KR" sz="14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lvl="3" algn="l" eaLnBrk="0" fontAlgn="base" latinLnBrk="0" hangingPunct="0">
              <a:lnSpc>
                <a:spcPts val="2400"/>
              </a:lnSpc>
            </a:pPr>
            <a:endParaRPr lang="en-US" altLang="ko-KR" sz="1600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2706" y="3931523"/>
            <a:ext cx="8114723" cy="159274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ts val="1900"/>
              </a:lnSpc>
              <a:tabLst>
                <a:tab pos="889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context-param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param-name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contextConfigLocation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param-name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param-value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/WEB-INF/daoContext.xml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/WEB-INF/applicationContext.xml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param-value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context-param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889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listener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listener-class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org.springframework.web.context.ContextLoaderListener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listener-class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listener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56485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 dirty="0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54</a:t>
            </a:fld>
            <a:r>
              <a:rPr lang="en-US" altLang="ko-KR" dirty="0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CN" sz="32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IoC Container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5213" y="1376978"/>
            <a:ext cx="9634579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cs typeface="Arial" pitchFamily="18" charset="0"/>
              </a:rPr>
              <a:t>ApplicationContext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ApplicationContext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web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application</a:t>
            </a:r>
            <a:endParaRPr lang="en-US" altLang="zh-CN" sz="2000" b="1" dirty="0" smtClean="0">
              <a:solidFill>
                <a:srgbClr val="000000"/>
              </a:solidFill>
              <a:latin typeface="바탕" pitchFamily="18" charset="0"/>
              <a:cs typeface="바탕" pitchFamily="18" charset="0"/>
            </a:endParaRP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바탕" panose="02030600000101010101" pitchFamily="18" charset="-127"/>
              <a:buChar char="-"/>
            </a:pP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Servlet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2.3 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이하</a:t>
            </a: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Servlet 2.3 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이하에서는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Listener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사용할 수 없으므로 </a:t>
            </a:r>
            <a:r>
              <a:rPr lang="en-US" altLang="ko-KR" sz="1400" dirty="0">
                <a:solidFill>
                  <a:srgbClr val="000000"/>
                </a:solidFill>
                <a:cs typeface="바탕" pitchFamily="18" charset="0"/>
              </a:rPr>
              <a:t>, Servlet </a:t>
            </a:r>
            <a:r>
              <a:rPr lang="ko-KR" altLang="en-US" sz="1400" dirty="0" err="1">
                <a:solidFill>
                  <a:srgbClr val="000000"/>
                </a:solidFill>
                <a:cs typeface="바탕" pitchFamily="18" charset="0"/>
              </a:rPr>
              <a:t>를</a:t>
            </a:r>
            <a:r>
              <a:rPr lang="ko-KR" altLang="en-US" sz="1400" dirty="0">
                <a:solidFill>
                  <a:srgbClr val="000000"/>
                </a:solidFill>
                <a:cs typeface="바탕" pitchFamily="18" charset="0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cs typeface="바탕" pitchFamily="18" charset="0"/>
              </a:rPr>
              <a:t>사용</a:t>
            </a: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cs typeface="바탕" pitchFamily="18" charset="0"/>
            </a:endParaRPr>
          </a:p>
          <a:p>
            <a:pPr marL="1257300" lvl="2" indent="-342900" algn="l" eaLnBrk="0" fontAlgn="base" latinLnBrk="0" hangingPunct="0">
              <a:lnSpc>
                <a:spcPts val="24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Spring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3.x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이후는 </a:t>
            </a:r>
            <a:r>
              <a:rPr lang="en-US" altLang="ko-KR" sz="1800" dirty="0" smtClean="0">
                <a:solidFill>
                  <a:srgbClr val="000000"/>
                </a:solidFill>
                <a:cs typeface="Arial" pitchFamily="18" charset="0"/>
              </a:rPr>
              <a:t>Java class</a:t>
            </a:r>
            <a:r>
              <a:rPr lang="ko-KR" altLang="en-US" sz="1800" dirty="0" smtClean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로</a:t>
            </a:r>
            <a:r>
              <a:rPr lang="en-US" altLang="ko-KR" sz="1800" dirty="0">
                <a:solidFill>
                  <a:srgbClr val="000000"/>
                </a:solidFill>
                <a:cs typeface="Arial" pitchFamily="18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cs typeface="Arial" pitchFamily="18" charset="0"/>
              </a:rPr>
              <a:t>설정 가능</a:t>
            </a:r>
            <a:endParaRPr lang="en-US" altLang="ko-KR" sz="1800" dirty="0">
              <a:solidFill>
                <a:srgbClr val="000000"/>
              </a:solidFill>
              <a:cs typeface="바탕" pitchFamily="18" charset="0"/>
            </a:endParaRPr>
          </a:p>
          <a:p>
            <a:pPr marL="1714500" lvl="3" indent="-34290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rgbClr val="000000"/>
              </a:solidFill>
              <a:cs typeface="바탕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7400" y="2797238"/>
            <a:ext cx="8114723" cy="22685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900"/>
              </a:lnSpc>
              <a:tabLst>
                <a:tab pos="88900" algn="l"/>
              </a:tabLst>
            </a:pPr>
            <a:r>
              <a:rPr lang="en-US" altLang="zh-CN" sz="16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context-param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param-name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contextConfigLocation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param-name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param-value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/WEB-INF/daoContext.xml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/WEB-INF/applicationContext.xml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param-value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context-param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000"/>
              </a:lnSpc>
            </a:pPr>
            <a:endParaRPr lang="en-US" altLang="zh-CN" sz="1400" dirty="0"/>
          </a:p>
          <a:p>
            <a:pPr algn="l">
              <a:lnSpc>
                <a:spcPts val="1800"/>
              </a:lnSpc>
              <a:tabLst>
                <a:tab pos="889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servlet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servlet-name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context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servlet-name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/>
              <a:t>	</a:t>
            </a:r>
            <a:r>
              <a:rPr lang="en-US" altLang="zh-CN" sz="16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servlet-class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org.springframework.web.context.ContextLoaderServlet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servlet-class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/>
              <a:t>	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load-on-startup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load-on-startup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  <a:p>
            <a:pPr algn="l">
              <a:lnSpc>
                <a:spcPts val="1400"/>
              </a:lnSpc>
              <a:tabLst>
                <a:tab pos="88900" algn="l"/>
              </a:tabLst>
            </a:pP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&lt;/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3F7F7F"/>
                </a:solidFill>
                <a:latin typeface="Arial" pitchFamily="18" charset="0"/>
                <a:cs typeface="Arial" pitchFamily="18" charset="0"/>
              </a:rPr>
              <a:t>servlet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8080"/>
                </a:solidFill>
                <a:latin typeface="Arial" pitchFamily="18" charset="0"/>
                <a:cs typeface="Arial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28813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55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의존성 주입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의존성 주입 예제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스프링을 이용하는 환경에서 각 각의 객체를 생성하고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 </a:t>
            </a:r>
            <a:r>
              <a:rPr lang="ko-KR" altLang="en-US" sz="1800" dirty="0" smtClean="0">
                <a:solidFill>
                  <a:schemeClr val="tx1"/>
                </a:solidFill>
              </a:rPr>
              <a:t>이를 </a:t>
            </a:r>
            <a:r>
              <a:rPr lang="ko-KR" altLang="en-US" sz="1800" dirty="0">
                <a:solidFill>
                  <a:schemeClr val="tx1"/>
                </a:solidFill>
              </a:rPr>
              <a:t>스프링의 설정을 통해서 </a:t>
            </a:r>
            <a:r>
              <a:rPr lang="ko-KR" altLang="en-US" sz="1800" dirty="0" smtClean="0">
                <a:solidFill>
                  <a:schemeClr val="tx1"/>
                </a:solidFill>
              </a:rPr>
              <a:t>연결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436D8D-B598-41E2-84C4-70FB20E398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1240" y="2448290"/>
            <a:ext cx="8825449" cy="377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295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56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의존성 주입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의존성 주입 예제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설정 파일 작업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pom.xml  </a:t>
            </a:r>
            <a:r>
              <a:rPr lang="ko-KR" altLang="en-US" sz="1800" dirty="0" smtClean="0">
                <a:solidFill>
                  <a:schemeClr val="tx1"/>
                </a:solidFill>
              </a:rPr>
              <a:t>수정 및 추가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60" y="2451977"/>
            <a:ext cx="7777080" cy="4244903"/>
          </a:xfrm>
          <a:prstGeom prst="rect">
            <a:avLst/>
          </a:prstGeom>
          <a:ln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1595529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57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의존성 주입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179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의존성 주입 예제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Class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작성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org.zerock.sample package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73" y="2385806"/>
            <a:ext cx="3086367" cy="2798863"/>
          </a:xfrm>
          <a:prstGeom prst="rect">
            <a:avLst/>
          </a:prstGeom>
          <a:ln>
            <a:solidFill>
              <a:srgbClr val="0099CC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560" y="2376280"/>
            <a:ext cx="6575327" cy="4439270"/>
          </a:xfrm>
          <a:prstGeom prst="rect">
            <a:avLst/>
          </a:prstGeom>
          <a:ln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608456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58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의존성 주입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179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의존성 주입 예제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xml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설정파일을 이용한 의존성 주입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root-context.xml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0" y="2424410"/>
            <a:ext cx="9721350" cy="4344480"/>
          </a:xfrm>
          <a:prstGeom prst="rect">
            <a:avLst/>
          </a:prstGeom>
          <a:ln>
            <a:solidFill>
              <a:srgbClr val="0099CC"/>
            </a:solidFill>
          </a:ln>
        </p:spPr>
      </p:pic>
      <p:sp>
        <p:nvSpPr>
          <p:cNvPr id="5" name="직사각형 4"/>
          <p:cNvSpPr/>
          <p:nvPr/>
        </p:nvSpPr>
        <p:spPr bwMode="auto">
          <a:xfrm>
            <a:off x="2682460" y="4536580"/>
            <a:ext cx="5472760" cy="4320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098240" y="5328690"/>
            <a:ext cx="792110" cy="1440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09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5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400" dirty="0" err="1">
                <a:solidFill>
                  <a:schemeClr val="tx1"/>
                </a:solidFill>
                <a:cs typeface="+mn-cs"/>
              </a:rPr>
              <a:t>프레임웍</a:t>
            </a: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(Framework)</a:t>
            </a:r>
          </a:p>
          <a:p>
            <a:pPr lvl="1" algn="l" eaLnBrk="0" fontAlgn="base" latinLnBrk="0" hangingPunct="0">
              <a:buFont typeface="Wingdings" panose="05000000000000000000" pitchFamily="2" charset="2"/>
              <a:buChar char="ü"/>
            </a:pPr>
            <a:r>
              <a:rPr kumimoji="0" lang="en-US" altLang="ko-KR" sz="24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000" dirty="0" err="1">
                <a:solidFill>
                  <a:schemeClr val="tx1"/>
                </a:solidFill>
              </a:rPr>
              <a:t>프레임웍</a:t>
            </a:r>
            <a:r>
              <a:rPr kumimoji="0" lang="en-US" altLang="ko-KR" sz="2000" dirty="0">
                <a:solidFill>
                  <a:schemeClr val="tx1"/>
                </a:solidFill>
              </a:rPr>
              <a:t>(Framework</a:t>
            </a:r>
            <a:r>
              <a:rPr kumimoji="0" lang="en-US" altLang="ko-KR" sz="2000" dirty="0" smtClean="0">
                <a:solidFill>
                  <a:schemeClr val="tx1"/>
                </a:solidFill>
              </a:rPr>
              <a:t>)</a:t>
            </a:r>
            <a:r>
              <a:rPr kumimoji="0" lang="ko-KR" altLang="en-US" sz="2000" dirty="0" smtClean="0">
                <a:solidFill>
                  <a:schemeClr val="tx1"/>
                </a:solidFill>
              </a:rPr>
              <a:t>의 시작</a:t>
            </a:r>
            <a:endParaRPr kumimoji="0"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buFont typeface="HY견고딕" panose="02030600000101010101" pitchFamily="18" charset="-127"/>
              <a:buChar char="-"/>
            </a:pPr>
            <a:r>
              <a:rPr kumimoji="0" lang="en-US" altLang="ko-KR" sz="1800" dirty="0" smtClean="0">
                <a:solidFill>
                  <a:schemeClr val="tx1"/>
                </a:solidFill>
              </a:rPr>
              <a:t>MVC Model2 </a:t>
            </a:r>
            <a:r>
              <a:rPr kumimoji="0" lang="ko-KR" altLang="en-US" sz="1800" dirty="0" smtClean="0">
                <a:solidFill>
                  <a:schemeClr val="tx1"/>
                </a:solidFill>
              </a:rPr>
              <a:t> 프로그램 구성 방식</a:t>
            </a:r>
            <a:endParaRPr kumimoji="0"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buFont typeface="Wingdings" panose="05000000000000000000" pitchFamily="2" charset="2"/>
              <a:buChar char="ü"/>
            </a:pP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217" y="2395017"/>
            <a:ext cx="4219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2"/>
                </a:solidFill>
              </a:rPr>
              <a:t>Model 1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6830" y="2395017"/>
            <a:ext cx="404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2"/>
                </a:solidFill>
              </a:rPr>
              <a:t>Model 2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1" y="2843480"/>
            <a:ext cx="4248589" cy="394140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830" y="2852363"/>
            <a:ext cx="4044110" cy="39325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7642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1" y="2783482"/>
            <a:ext cx="10027480" cy="398540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59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의존성 주입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의존성 주입 예제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>
                <a:solidFill>
                  <a:schemeClr val="tx1"/>
                </a:solidFill>
              </a:rPr>
              <a:t>xml</a:t>
            </a:r>
            <a:r>
              <a:rPr kumimoji="0" lang="ko-KR" altLang="en-US" sz="2000" dirty="0">
                <a:solidFill>
                  <a:schemeClr val="tx1"/>
                </a:solidFill>
              </a:rPr>
              <a:t>설정파일을 이용한 의존성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주입 테스트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org.zerorck.sample </a:t>
            </a:r>
            <a:r>
              <a:rPr lang="ko-KR" altLang="en-US" sz="1800" dirty="0" smtClean="0">
                <a:solidFill>
                  <a:schemeClr val="tx1"/>
                </a:solidFill>
              </a:rPr>
              <a:t>패키지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SampleTests.java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258540" y="4145286"/>
            <a:ext cx="6192860" cy="39129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810200" y="4104520"/>
            <a:ext cx="1224170" cy="1440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15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80" y="2377297"/>
            <a:ext cx="8392696" cy="441649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60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의존성 주입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179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의존성 주입 예제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java class </a:t>
            </a:r>
            <a:r>
              <a:rPr kumimoji="0" lang="ko-KR" altLang="en-US" sz="2000" dirty="0" err="1" smtClean="0">
                <a:solidFill>
                  <a:schemeClr val="tx1"/>
                </a:solidFill>
                <a:cs typeface="+mn-cs"/>
              </a:rPr>
              <a:t>설정파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일을 이용한 의존성 주입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root-context.xml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179704" y="3129968"/>
            <a:ext cx="4551596" cy="2065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242260" y="3336475"/>
            <a:ext cx="1224170" cy="1440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404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13" y="2821509"/>
            <a:ext cx="9132217" cy="398540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61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의존성 주입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의존성 주입 예제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java class 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설정파일을 이용한 의존성 주입 </a:t>
            </a:r>
            <a:r>
              <a:rPr kumimoji="0" lang="ko-KR" altLang="en-US" sz="1800" dirty="0">
                <a:solidFill>
                  <a:schemeClr val="tx1"/>
                </a:solidFill>
              </a:rPr>
              <a:t>의존성 주입 테스트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org.zerorck.sample </a:t>
            </a:r>
            <a:r>
              <a:rPr lang="ko-KR" altLang="en-US" sz="1800" dirty="0">
                <a:solidFill>
                  <a:schemeClr val="tx1"/>
                </a:solidFill>
              </a:rPr>
              <a:t>패키지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 SampleTests.java</a:t>
            </a:r>
            <a:endParaRPr kumimoji="0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762610" y="4843816"/>
            <a:ext cx="4551596" cy="2065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242260" y="4536580"/>
            <a:ext cx="1224170" cy="1440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168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62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의존성 주입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8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스프링이 동작하면서 생기는 일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root-context.xml</a:t>
            </a:r>
            <a:r>
              <a:rPr lang="ko-KR" altLang="en-US" sz="1800" dirty="0">
                <a:solidFill>
                  <a:schemeClr val="tx1"/>
                </a:solidFill>
              </a:rPr>
              <a:t>의 설정 내용이 동작하면서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lang="en-US" altLang="ko-KR" sz="1800" dirty="0" smtClean="0">
                <a:solidFill>
                  <a:schemeClr val="tx1"/>
                </a:solidFill>
              </a:rPr>
              <a:t>    </a:t>
            </a:r>
            <a:r>
              <a:rPr lang="ko-KR" altLang="en-US" sz="1800" dirty="0" smtClean="0">
                <a:solidFill>
                  <a:schemeClr val="tx1"/>
                </a:solidFill>
              </a:rPr>
              <a:t>필요한 </a:t>
            </a:r>
            <a:r>
              <a:rPr lang="ko-KR" altLang="en-US" sz="1800" dirty="0">
                <a:solidFill>
                  <a:schemeClr val="tx1"/>
                </a:solidFill>
              </a:rPr>
              <a:t>인스턴스들</a:t>
            </a:r>
            <a:r>
              <a:rPr lang="en-US" altLang="ko-KR" sz="1800" dirty="0">
                <a:solidFill>
                  <a:schemeClr val="tx1"/>
                </a:solidFill>
              </a:rPr>
              <a:t>(beans)</a:t>
            </a:r>
            <a:r>
              <a:rPr lang="ko-KR" altLang="en-US" sz="1800" dirty="0">
                <a:solidFill>
                  <a:schemeClr val="tx1"/>
                </a:solidFill>
              </a:rPr>
              <a:t>을 생성하고</a:t>
            </a:r>
            <a:r>
              <a:rPr lang="en-US" altLang="ko-KR" sz="1800" dirty="0">
                <a:solidFill>
                  <a:schemeClr val="tx1"/>
                </a:solidFill>
              </a:rPr>
              <a:t>,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lang="en-US" altLang="ko-KR" sz="1800" dirty="0" smtClean="0">
                <a:solidFill>
                  <a:schemeClr val="tx1"/>
                </a:solidFill>
              </a:rPr>
              <a:t>    </a:t>
            </a:r>
            <a:r>
              <a:rPr lang="ko-KR" altLang="en-US" sz="1800" dirty="0" smtClean="0">
                <a:solidFill>
                  <a:schemeClr val="tx1"/>
                </a:solidFill>
              </a:rPr>
              <a:t>의존 </a:t>
            </a:r>
            <a:r>
              <a:rPr lang="ko-KR" altLang="en-US" sz="1800" dirty="0">
                <a:solidFill>
                  <a:schemeClr val="tx1"/>
                </a:solidFill>
              </a:rPr>
              <a:t>관계를 파악해서 주입시켜 주는 방식 </a:t>
            </a:r>
          </a:p>
          <a:p>
            <a:pPr lvl="1" algn="l" eaLnBrk="0" fontAlgn="base" latinLnBrk="0" hangingPunct="0">
              <a:lnSpc>
                <a:spcPts val="2800"/>
              </a:lnSpc>
            </a:pP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060420-8465-4248-8F4C-6F213C7421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4220" y="3236851"/>
            <a:ext cx="7543722" cy="180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88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63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의존성 주입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8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스프링 </a:t>
            </a:r>
            <a:r>
              <a:rPr lang="en-US" altLang="ko-KR" sz="2400" dirty="0">
                <a:solidFill>
                  <a:schemeClr val="tx1"/>
                </a:solidFill>
              </a:rPr>
              <a:t>4.3</a:t>
            </a:r>
            <a:r>
              <a:rPr lang="ko-KR" altLang="en-US" sz="2400" dirty="0">
                <a:solidFill>
                  <a:schemeClr val="tx1"/>
                </a:solidFill>
              </a:rPr>
              <a:t>이후의 자동 주입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기존에는 </a:t>
            </a:r>
            <a:r>
              <a:rPr lang="en-US" altLang="ko-KR" sz="1800" dirty="0">
                <a:solidFill>
                  <a:schemeClr val="tx1"/>
                </a:solidFill>
              </a:rPr>
              <a:t>@Inject</a:t>
            </a:r>
            <a:r>
              <a:rPr lang="ko-KR" altLang="en-US" sz="1800" dirty="0">
                <a:solidFill>
                  <a:schemeClr val="tx1"/>
                </a:solidFill>
              </a:rPr>
              <a:t>나 </a:t>
            </a:r>
            <a:r>
              <a:rPr lang="en-US" altLang="ko-KR" sz="1800" dirty="0">
                <a:solidFill>
                  <a:schemeClr val="tx1"/>
                </a:solidFill>
              </a:rPr>
              <a:t>@Autowired, @Resource</a:t>
            </a:r>
            <a:r>
              <a:rPr lang="ko-KR" altLang="en-US" sz="1800" dirty="0">
                <a:solidFill>
                  <a:schemeClr val="tx1"/>
                </a:solidFill>
              </a:rPr>
              <a:t>등을 </a:t>
            </a:r>
            <a:r>
              <a:rPr lang="ko-KR" altLang="en-US" sz="1800" dirty="0" smtClean="0">
                <a:solidFill>
                  <a:schemeClr val="tx1"/>
                </a:solidFill>
              </a:rPr>
              <a:t>이용해서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lang="en-US" altLang="ko-KR" sz="1800" dirty="0" smtClean="0">
                <a:solidFill>
                  <a:schemeClr val="tx1"/>
                </a:solidFill>
              </a:rPr>
              <a:t>   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주입에 대한 정보를 </a:t>
            </a:r>
            <a:r>
              <a:rPr lang="ko-KR" altLang="en-US" sz="1800" dirty="0" err="1">
                <a:solidFill>
                  <a:schemeClr val="tx1"/>
                </a:solidFill>
              </a:rPr>
              <a:t>어노테이션으로</a:t>
            </a:r>
            <a:r>
              <a:rPr lang="ko-KR" altLang="en-US" sz="1800" dirty="0">
                <a:solidFill>
                  <a:schemeClr val="tx1"/>
                </a:solidFill>
              </a:rPr>
              <a:t> 설정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ko-KR" altLang="en-US" sz="1800" dirty="0" smtClean="0">
                <a:solidFill>
                  <a:schemeClr val="tx1"/>
                </a:solidFill>
              </a:rPr>
              <a:t> 스프링 </a:t>
            </a:r>
            <a:r>
              <a:rPr lang="en-US" altLang="ko-KR" sz="1800" dirty="0">
                <a:solidFill>
                  <a:schemeClr val="tx1"/>
                </a:solidFill>
              </a:rPr>
              <a:t>4.3</a:t>
            </a:r>
            <a:r>
              <a:rPr lang="ko-KR" altLang="en-US" sz="1800" dirty="0">
                <a:solidFill>
                  <a:schemeClr val="tx1"/>
                </a:solidFill>
              </a:rPr>
              <a:t>이후에는 단일 </a:t>
            </a:r>
            <a:r>
              <a:rPr lang="ko-KR" altLang="en-US" sz="1800" dirty="0" err="1">
                <a:solidFill>
                  <a:schemeClr val="tx1"/>
                </a:solidFill>
              </a:rPr>
              <a:t>파라미터를</a:t>
            </a:r>
            <a:r>
              <a:rPr lang="ko-KR" altLang="en-US" sz="1800" dirty="0">
                <a:solidFill>
                  <a:schemeClr val="tx1"/>
                </a:solidFill>
              </a:rPr>
              <a:t> 이용하는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  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생성자에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한해서 특정 타입의 객체를 자동으로 주입 가능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49" y="3279975"/>
            <a:ext cx="4393221" cy="352474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770" y="3279975"/>
            <a:ext cx="5029902" cy="352474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860646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64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의존성 주입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스프링 </a:t>
            </a:r>
            <a:r>
              <a:rPr lang="en-US" altLang="ko-KR" sz="2400" dirty="0">
                <a:solidFill>
                  <a:schemeClr val="tx1"/>
                </a:solidFill>
              </a:rPr>
              <a:t>4.3</a:t>
            </a:r>
            <a:r>
              <a:rPr lang="ko-KR" altLang="en-US" sz="2400" dirty="0">
                <a:solidFill>
                  <a:schemeClr val="tx1"/>
                </a:solidFill>
              </a:rPr>
              <a:t>이후의 자동 주입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테스트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0" y="2069537"/>
            <a:ext cx="8610379" cy="453226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116427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65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스프링과 </a:t>
            </a:r>
            <a:r>
              <a:rPr lang="en-US" altLang="ko-KR" sz="3200" dirty="0">
                <a:solidFill>
                  <a:schemeClr val="tx1"/>
                </a:solidFill>
              </a:rPr>
              <a:t>Database </a:t>
            </a:r>
            <a:r>
              <a:rPr lang="ko-KR" altLang="en-US" sz="3200" dirty="0">
                <a:solidFill>
                  <a:schemeClr val="tx1"/>
                </a:solidFill>
              </a:rPr>
              <a:t>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스프링과 </a:t>
            </a:r>
            <a:r>
              <a:rPr lang="en-US" altLang="ko-KR" sz="2400" dirty="0">
                <a:solidFill>
                  <a:schemeClr val="tx1"/>
                </a:solidFill>
              </a:rPr>
              <a:t>Database </a:t>
            </a:r>
            <a:r>
              <a:rPr lang="ko-KR" altLang="en-US" sz="2400" dirty="0">
                <a:solidFill>
                  <a:schemeClr val="tx1"/>
                </a:solidFill>
              </a:rPr>
              <a:t>연동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프로젝트에 오라클 </a:t>
            </a:r>
            <a:r>
              <a:rPr lang="en-US" altLang="ko-KR" sz="1800" dirty="0" smtClean="0">
                <a:solidFill>
                  <a:schemeClr val="tx1"/>
                </a:solidFill>
              </a:rPr>
              <a:t>JDBC </a:t>
            </a:r>
            <a:r>
              <a:rPr lang="ko-KR" altLang="en-US" sz="1800" dirty="0" smtClean="0">
                <a:solidFill>
                  <a:schemeClr val="tx1"/>
                </a:solidFill>
              </a:rPr>
              <a:t>라이브러리 등록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[project</a:t>
            </a:r>
            <a:r>
              <a:rPr lang="ko-KR" altLang="en-US" sz="1800" dirty="0" smtClean="0">
                <a:solidFill>
                  <a:schemeClr val="tx1"/>
                </a:solidFill>
              </a:rPr>
              <a:t>명</a:t>
            </a:r>
            <a:r>
              <a:rPr lang="en-US" altLang="ko-KR" sz="1800" dirty="0" smtClean="0">
                <a:solidFill>
                  <a:schemeClr val="tx1"/>
                </a:solidFill>
              </a:rPr>
              <a:t>] – [properties] - [Java Build Path] – [Libraries] tab</a:t>
            </a:r>
            <a:r>
              <a:rPr lang="ko-KR" altLang="en-US" sz="1800" dirty="0" smtClean="0">
                <a:solidFill>
                  <a:schemeClr val="tx1"/>
                </a:solidFill>
              </a:rPr>
              <a:t>에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7" y="2448291"/>
            <a:ext cx="4858323" cy="42485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810" y="2469325"/>
            <a:ext cx="4888747" cy="42275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3941781" y="3672460"/>
            <a:ext cx="1224170" cy="1440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083920" y="4176530"/>
            <a:ext cx="1224170" cy="1440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9019341" y="6382905"/>
            <a:ext cx="432060" cy="288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5618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48" y="2424410"/>
            <a:ext cx="8929240" cy="434448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66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스프링과 </a:t>
            </a:r>
            <a:r>
              <a:rPr lang="en-US" altLang="ko-KR" sz="3200" dirty="0">
                <a:solidFill>
                  <a:schemeClr val="tx1"/>
                </a:solidFill>
              </a:rPr>
              <a:t>Database </a:t>
            </a:r>
            <a:r>
              <a:rPr lang="ko-KR" altLang="en-US" sz="3200" dirty="0">
                <a:solidFill>
                  <a:schemeClr val="tx1"/>
                </a:solidFill>
              </a:rPr>
              <a:t>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179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스프링과 </a:t>
            </a:r>
            <a:r>
              <a:rPr lang="en-US" altLang="ko-KR" sz="2400" dirty="0">
                <a:solidFill>
                  <a:schemeClr val="tx1"/>
                </a:solidFill>
              </a:rPr>
              <a:t>Database </a:t>
            </a:r>
            <a:r>
              <a:rPr lang="ko-KR" altLang="en-US" sz="2400" dirty="0">
                <a:solidFill>
                  <a:schemeClr val="tx1"/>
                </a:solidFill>
              </a:rPr>
              <a:t>연동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JDBC</a:t>
            </a:r>
            <a:r>
              <a:rPr lang="ko-KR" altLang="en-US" sz="1800" dirty="0">
                <a:solidFill>
                  <a:schemeClr val="tx1"/>
                </a:solidFill>
              </a:rPr>
              <a:t>연결 및 테스트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org.zerock.persistence package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266680" y="3888490"/>
            <a:ext cx="1981720" cy="288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994920" y="5424822"/>
            <a:ext cx="3312460" cy="21578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24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67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스프링과 </a:t>
            </a:r>
            <a:r>
              <a:rPr lang="en-US" altLang="ko-KR" sz="3200" dirty="0">
                <a:solidFill>
                  <a:schemeClr val="tx1"/>
                </a:solidFill>
              </a:rPr>
              <a:t>Database </a:t>
            </a:r>
            <a:r>
              <a:rPr lang="ko-KR" altLang="en-US" sz="3200" dirty="0">
                <a:solidFill>
                  <a:schemeClr val="tx1"/>
                </a:solidFill>
              </a:rPr>
              <a:t>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스프링과 </a:t>
            </a:r>
            <a:r>
              <a:rPr lang="en-US" altLang="ko-KR" sz="2400" dirty="0">
                <a:solidFill>
                  <a:schemeClr val="tx1"/>
                </a:solidFill>
              </a:rPr>
              <a:t>Database </a:t>
            </a:r>
            <a:r>
              <a:rPr lang="ko-KR" altLang="en-US" sz="2400" dirty="0">
                <a:solidFill>
                  <a:schemeClr val="tx1"/>
                </a:solidFill>
              </a:rPr>
              <a:t>연동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Connection Pool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을 이용한 </a:t>
            </a: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DB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연동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DB</a:t>
            </a:r>
            <a:r>
              <a:rPr lang="ko-KR" altLang="en-US" sz="1800" dirty="0">
                <a:solidFill>
                  <a:schemeClr val="tx1"/>
                </a:solidFill>
              </a:rPr>
              <a:t>와 </a:t>
            </a:r>
            <a:r>
              <a:rPr lang="en-US" altLang="ko-KR" sz="1800" dirty="0">
                <a:solidFill>
                  <a:schemeClr val="tx1"/>
                </a:solidFill>
              </a:rPr>
              <a:t>Connection</a:t>
            </a:r>
            <a:r>
              <a:rPr lang="ko-KR" altLang="en-US" sz="1800" dirty="0">
                <a:solidFill>
                  <a:schemeClr val="tx1"/>
                </a:solidFill>
              </a:rPr>
              <a:t>을 맺고 끊는 작업은 리소스의 소모가 많은 작업 </a:t>
            </a: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Pooling</a:t>
            </a:r>
            <a:r>
              <a:rPr lang="ko-KR" altLang="en-US" sz="1800" dirty="0">
                <a:solidFill>
                  <a:schemeClr val="tx1"/>
                </a:solidFill>
              </a:rPr>
              <a:t>이라는 기법을 통해서 객체를 미리 생성하고 빌려 쓰는 방식으로 이용해서 연결 시간을 단축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DataSource interface</a:t>
            </a:r>
            <a:r>
              <a:rPr lang="ko-KR" altLang="en-US" sz="1800" dirty="0" err="1" smtClean="0">
                <a:solidFill>
                  <a:schemeClr val="tx1"/>
                </a:solidFill>
              </a:rPr>
              <a:t>를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통해 </a:t>
            </a:r>
            <a:r>
              <a:rPr lang="en-US" altLang="ko-KR" sz="1800" dirty="0" smtClean="0">
                <a:solidFill>
                  <a:schemeClr val="tx1"/>
                </a:solidFill>
              </a:rPr>
              <a:t>Connection Pool </a:t>
            </a:r>
            <a:r>
              <a:rPr lang="ko-KR" altLang="en-US" sz="1800" dirty="0" smtClean="0">
                <a:solidFill>
                  <a:schemeClr val="tx1"/>
                </a:solidFill>
              </a:rPr>
              <a:t>사용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Connection Pool </a:t>
            </a:r>
            <a:r>
              <a:rPr lang="ko-KR" altLang="en-US" sz="1800" dirty="0" smtClean="0">
                <a:solidFill>
                  <a:schemeClr val="tx1"/>
                </a:solidFill>
              </a:rPr>
              <a:t>종류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solidFill>
                  <a:schemeClr val="tx1"/>
                </a:solidFill>
              </a:rPr>
              <a:t>Spring-jdbc </a:t>
            </a:r>
            <a:r>
              <a:rPr lang="ko-KR" altLang="en-US" sz="1800" dirty="0" smtClean="0">
                <a:solidFill>
                  <a:schemeClr val="tx1"/>
                </a:solidFill>
              </a:rPr>
              <a:t>라이브러리 이용하는 </a:t>
            </a:r>
            <a:r>
              <a:rPr lang="en-US" altLang="ko-KR" sz="1800" dirty="0" smtClean="0">
                <a:solidFill>
                  <a:schemeClr val="tx1"/>
                </a:solidFill>
              </a:rPr>
              <a:t>Commons </a:t>
            </a:r>
            <a:r>
              <a:rPr lang="en-US" altLang="ko-KR" sz="1800" dirty="0">
                <a:solidFill>
                  <a:schemeClr val="tx1"/>
                </a:solidFill>
              </a:rPr>
              <a:t>DBCP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657350" lvl="3" indent="-285750" algn="l" eaLnBrk="0" fontAlgn="base" latinLnBrk="0" hangingPunct="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1800" dirty="0" smtClean="0">
                <a:solidFill>
                  <a:schemeClr val="tx1"/>
                </a:solidFill>
              </a:rPr>
              <a:t>HikariCP(https://github.com/brettwooldridge/HikariCP)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6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68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스프링과 </a:t>
            </a:r>
            <a:r>
              <a:rPr lang="en-US" altLang="ko-KR" sz="3200" dirty="0">
                <a:solidFill>
                  <a:schemeClr val="tx1"/>
                </a:solidFill>
              </a:rPr>
              <a:t>Database </a:t>
            </a:r>
            <a:r>
              <a:rPr lang="ko-KR" altLang="en-US" sz="3200" dirty="0">
                <a:solidFill>
                  <a:schemeClr val="tx1"/>
                </a:solidFill>
              </a:rPr>
              <a:t>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297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HikariCP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400" dirty="0" smtClean="0">
                <a:solidFill>
                  <a:schemeClr val="tx1"/>
                </a:solidFill>
              </a:rPr>
              <a:t> 통한 </a:t>
            </a:r>
            <a:r>
              <a:rPr lang="en-US" altLang="ko-KR" sz="2400" dirty="0" smtClean="0">
                <a:solidFill>
                  <a:schemeClr val="tx1"/>
                </a:solidFill>
              </a:rPr>
              <a:t>DataSource </a:t>
            </a:r>
            <a:r>
              <a:rPr lang="ko-KR" altLang="en-US" sz="2400" dirty="0" smtClean="0">
                <a:solidFill>
                  <a:schemeClr val="tx1"/>
                </a:solidFill>
              </a:rPr>
              <a:t>설정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pom.xml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50" y="2016230"/>
            <a:ext cx="6677957" cy="165623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12085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6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400" dirty="0" err="1">
                <a:solidFill>
                  <a:schemeClr val="tx1"/>
                </a:solidFill>
                <a:cs typeface="+mn-cs"/>
              </a:rPr>
              <a:t>프레임웍</a:t>
            </a: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(Framework)</a:t>
            </a:r>
          </a:p>
          <a:p>
            <a:pPr lvl="1" algn="l" eaLnBrk="0" fontAlgn="base" latinLnBrk="0" hangingPunct="0">
              <a:buFont typeface="Wingdings" panose="05000000000000000000" pitchFamily="2" charset="2"/>
              <a:buChar char="ü"/>
            </a:pP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자바 기반의 </a:t>
            </a:r>
            <a:r>
              <a:rPr kumimoji="0" lang="ko-KR" altLang="en-US" sz="2400" dirty="0" err="1">
                <a:solidFill>
                  <a:schemeClr val="tx1"/>
                </a:solidFill>
                <a:cs typeface="+mn-cs"/>
              </a:rPr>
              <a:t>프레임웍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buFont typeface="Verdana" panose="020B0604030504040204" pitchFamily="34" charset="0"/>
              <a:buChar char="−"/>
            </a:pPr>
            <a:r>
              <a:rPr kumimoji="0" lang="en-US" altLang="ko-KR" sz="2400" dirty="0">
                <a:solidFill>
                  <a:schemeClr val="tx1"/>
                </a:solidFill>
                <a:latin typeface="Verdana"/>
                <a:cs typeface="+mn-cs"/>
              </a:rPr>
              <a:t> </a:t>
            </a:r>
            <a:r>
              <a:rPr kumimoji="0" lang="en-US" altLang="ko-KR" sz="2400" b="1" dirty="0">
                <a:solidFill>
                  <a:schemeClr val="tx1"/>
                </a:solidFill>
                <a:latin typeface="Verdana"/>
                <a:cs typeface="+mn-cs"/>
              </a:rPr>
              <a:t>Presentation</a:t>
            </a:r>
          </a:p>
          <a:p>
            <a:pPr lvl="3" algn="l" eaLnBrk="0" fontAlgn="base" latinLnBrk="0" hangingPunct="0">
              <a:buFont typeface="Arial" panose="020B0604020202020204" pitchFamily="34" charset="0"/>
              <a:buChar char="•"/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Struts : UI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Layer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에 중점을 둔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MVC </a:t>
            </a:r>
            <a:r>
              <a:rPr kumimoji="0" lang="ko-KR" altLang="en-US" sz="1800" dirty="0" err="1">
                <a:solidFill>
                  <a:schemeClr val="tx1"/>
                </a:solidFill>
                <a:cs typeface="+mn-cs"/>
              </a:rPr>
              <a:t>프레임웍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(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독립사용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)</a:t>
            </a:r>
          </a:p>
          <a:p>
            <a:pPr lvl="3" algn="l" eaLnBrk="0" fontAlgn="base" latinLnBrk="0" hangingPunct="0">
              <a:buFont typeface="Arial" panose="020B0604020202020204" pitchFamily="34" charset="0"/>
              <a:buChar char="•"/>
            </a:pPr>
            <a:r>
              <a:rPr kumimoji="0" lang="en-US" altLang="ko-KR" sz="1800" b="1" dirty="0">
                <a:solidFill>
                  <a:srgbClr val="0070C0"/>
                </a:solidFill>
                <a:latin typeface="Verdana"/>
                <a:cs typeface="+mn-cs"/>
              </a:rPr>
              <a:t>Spring (MVC)</a:t>
            </a:r>
            <a:r>
              <a:rPr kumimoji="0" lang="en-US" altLang="ko-KR" sz="1800" b="1" dirty="0">
                <a:solidFill>
                  <a:schemeClr val="tx1"/>
                </a:solidFill>
                <a:latin typeface="Verdana"/>
                <a:cs typeface="+mn-cs"/>
              </a:rPr>
              <a:t>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: UI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Layer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에 중점을 둔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MVC </a:t>
            </a:r>
            <a:r>
              <a:rPr kumimoji="0" lang="ko-KR" altLang="en-US" sz="1800" dirty="0" err="1">
                <a:solidFill>
                  <a:schemeClr val="tx1"/>
                </a:solidFill>
                <a:cs typeface="+mn-cs"/>
              </a:rPr>
              <a:t>프레임웍</a:t>
            </a:r>
            <a:endParaRPr kumimoji="0" lang="en-US" altLang="ko-KR" sz="1800" dirty="0">
              <a:solidFill>
                <a:schemeClr val="tx1"/>
              </a:solidFill>
              <a:cs typeface="+mn-cs"/>
            </a:endParaRPr>
          </a:p>
          <a:p>
            <a:pPr marL="1497012" lvl="3" algn="l" eaLnBrk="0" fontAlgn="base" latinLnBrk="0" hangingPunct="0"/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                        (Spring </a:t>
            </a:r>
            <a:r>
              <a:rPr kumimoji="0" lang="ko-KR" altLang="en-US" sz="1800" dirty="0" err="1">
                <a:solidFill>
                  <a:schemeClr val="tx1"/>
                </a:solidFill>
                <a:cs typeface="+mn-cs"/>
              </a:rPr>
              <a:t>프레임웍에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 포함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)</a:t>
            </a:r>
          </a:p>
          <a:p>
            <a:pPr lvl="2" algn="l" eaLnBrk="0" fontAlgn="base" latinLnBrk="0" hangingPunct="0">
              <a:buFont typeface="Verdana" panose="020B0604030504040204" pitchFamily="34" charset="0"/>
              <a:buChar char="−"/>
            </a:pPr>
            <a:r>
              <a:rPr kumimoji="0" lang="en-US" altLang="ko-KR" sz="2400" b="1" dirty="0">
                <a:solidFill>
                  <a:schemeClr val="tx1"/>
                </a:solidFill>
                <a:latin typeface="Verdana"/>
                <a:cs typeface="+mn-cs"/>
              </a:rPr>
              <a:t>Business</a:t>
            </a:r>
          </a:p>
          <a:p>
            <a:pPr lvl="3" algn="l" eaLnBrk="0" fontAlgn="base" latinLnBrk="0" hangingPunct="0">
              <a:buFont typeface="Arial" panose="020B0604020202020204" pitchFamily="34" charset="0"/>
              <a:buChar char="•"/>
            </a:pPr>
            <a:r>
              <a:rPr kumimoji="0" lang="en-US" altLang="ko-KR" sz="1800" b="1" dirty="0">
                <a:solidFill>
                  <a:srgbClr val="0070C0"/>
                </a:solidFill>
                <a:latin typeface="Verdana"/>
                <a:cs typeface="+mn-cs"/>
              </a:rPr>
              <a:t>Spring (</a:t>
            </a:r>
            <a:r>
              <a:rPr kumimoji="0" lang="en-US" altLang="ko-KR" sz="1800" b="1" dirty="0" err="1">
                <a:solidFill>
                  <a:srgbClr val="0070C0"/>
                </a:solidFill>
                <a:latin typeface="Verdana"/>
                <a:cs typeface="+mn-cs"/>
              </a:rPr>
              <a:t>IoC</a:t>
            </a:r>
            <a:r>
              <a:rPr kumimoji="0" lang="en-US" altLang="ko-KR" sz="1800" b="1" dirty="0">
                <a:solidFill>
                  <a:srgbClr val="0070C0"/>
                </a:solidFill>
                <a:latin typeface="Verdana"/>
                <a:cs typeface="+mn-cs"/>
              </a:rPr>
              <a:t>, AOP)</a:t>
            </a:r>
          </a:p>
          <a:p>
            <a:pPr marL="1497012" lvl="3" algn="l" eaLnBrk="0" fontAlgn="base" latinLnBrk="0" hangingPunct="0"/>
            <a:r>
              <a:rPr kumimoji="0" lang="en-US" altLang="ko-KR" sz="1800" b="1" dirty="0">
                <a:solidFill>
                  <a:schemeClr val="tx1"/>
                </a:solidFill>
                <a:latin typeface="Verdana"/>
                <a:cs typeface="+mn-cs"/>
              </a:rPr>
              <a:t>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 :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스프링 컨테이너에서 동작하는 엔터프라이즈 컴포넌트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개발 가능</a:t>
            </a:r>
            <a:endParaRPr kumimoji="0" lang="en-US" altLang="ko-KR" sz="1800" dirty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buFont typeface="Verdana" panose="020B0604030504040204" pitchFamily="34" charset="0"/>
              <a:buChar char="−"/>
            </a:pPr>
            <a:r>
              <a:rPr kumimoji="0" lang="en-US" altLang="ko-KR" sz="2400" b="1" dirty="0">
                <a:solidFill>
                  <a:schemeClr val="tx1"/>
                </a:solidFill>
                <a:latin typeface="Verdana"/>
                <a:cs typeface="+mn-cs"/>
              </a:rPr>
              <a:t>Persistence</a:t>
            </a:r>
          </a:p>
          <a:p>
            <a:pPr lvl="3" algn="l" eaLnBrk="0" fontAlgn="base" latinLnBrk="0" hangingPunct="0">
              <a:buFont typeface="Arial" panose="020B0604020202020204" pitchFamily="34" charset="0"/>
              <a:buChar char="•"/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Hibernate : ORM(Object Relation Mapping)  </a:t>
            </a:r>
            <a:r>
              <a:rPr kumimoji="0" lang="ko-KR" altLang="en-US" sz="1800" dirty="0" err="1">
                <a:solidFill>
                  <a:schemeClr val="tx1"/>
                </a:solidFill>
                <a:cs typeface="+mn-cs"/>
              </a:rPr>
              <a:t>프레임웍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 </a:t>
            </a:r>
          </a:p>
          <a:p>
            <a:pPr lvl="3" algn="l" eaLnBrk="0" fontAlgn="base" latinLnBrk="0" hangingPunct="0">
              <a:buFont typeface="Arial" panose="020B0604020202020204" pitchFamily="34" charset="0"/>
              <a:buChar char="•"/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JPA : ORM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공통 인터페이스를 제공하는 자바 표준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API</a:t>
            </a:r>
          </a:p>
          <a:p>
            <a:pPr lvl="3" algn="l" eaLnBrk="0" fontAlgn="base" latinLnBrk="0" hangingPunct="0">
              <a:buFont typeface="Arial" panose="020B0604020202020204" pitchFamily="34" charset="0"/>
              <a:buChar char="•"/>
            </a:pPr>
            <a:r>
              <a:rPr kumimoji="0" lang="en-US" altLang="ko-KR" sz="1800" dirty="0" err="1">
                <a:solidFill>
                  <a:schemeClr val="tx1"/>
                </a:solidFill>
                <a:cs typeface="+mn-cs"/>
              </a:rPr>
              <a:t>Ibatis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or </a:t>
            </a:r>
            <a:r>
              <a:rPr kumimoji="0" lang="en-US" altLang="ko-KR" sz="1800" dirty="0" err="1">
                <a:solidFill>
                  <a:srgbClr val="0070C0"/>
                </a:solidFill>
                <a:cs typeface="+mn-cs"/>
              </a:rPr>
              <a:t>Mybatis</a:t>
            </a:r>
            <a:r>
              <a:rPr kumimoji="0" lang="en-US" altLang="ko-KR" sz="1800" dirty="0">
                <a:solidFill>
                  <a:srgbClr val="0070C0"/>
                </a:solidFill>
                <a:cs typeface="+mn-cs"/>
              </a:rPr>
              <a:t> </a:t>
            </a:r>
          </a:p>
          <a:p>
            <a:pPr marL="1497012" lvl="3" algn="l" eaLnBrk="0" fontAlgn="base" latinLnBrk="0" hangingPunct="0"/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   :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개발자가 작성한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SQL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명령어와 자바객체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(VO or DTO)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를 매핑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008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69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스프링과 </a:t>
            </a:r>
            <a:r>
              <a:rPr lang="en-US" altLang="ko-KR" sz="3200" dirty="0">
                <a:solidFill>
                  <a:schemeClr val="tx1"/>
                </a:solidFill>
              </a:rPr>
              <a:t>Database </a:t>
            </a:r>
            <a:r>
              <a:rPr lang="ko-KR" altLang="en-US" sz="3200" dirty="0">
                <a:solidFill>
                  <a:schemeClr val="tx1"/>
                </a:solidFill>
              </a:rPr>
              <a:t>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333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HikariCP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400" dirty="0" smtClean="0">
                <a:solidFill>
                  <a:schemeClr val="tx1"/>
                </a:solidFill>
              </a:rPr>
              <a:t> 통한 </a:t>
            </a:r>
            <a:r>
              <a:rPr lang="en-US" altLang="ko-KR" sz="2400" dirty="0" smtClean="0">
                <a:solidFill>
                  <a:schemeClr val="tx1"/>
                </a:solidFill>
              </a:rPr>
              <a:t>DataSource </a:t>
            </a:r>
            <a:r>
              <a:rPr lang="ko-KR" altLang="en-US" sz="2400" dirty="0" smtClean="0">
                <a:solidFill>
                  <a:schemeClr val="tx1"/>
                </a:solidFill>
              </a:rPr>
              <a:t>설정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chemeClr val="tx1"/>
                </a:solidFill>
              </a:rPr>
              <a:t> xml</a:t>
            </a:r>
            <a:r>
              <a:rPr lang="ko-KR" altLang="en-US" sz="2000" dirty="0" smtClean="0">
                <a:solidFill>
                  <a:schemeClr val="tx1"/>
                </a:solidFill>
              </a:rPr>
              <a:t>설정파일을 통한 방식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2000" dirty="0" smtClean="0">
                <a:solidFill>
                  <a:schemeClr val="tx1"/>
                </a:solidFill>
              </a:rPr>
              <a:t>root-context.xml </a:t>
            </a:r>
            <a:r>
              <a:rPr lang="ko-KR" altLang="en-US" sz="2000" dirty="0" smtClean="0">
                <a:solidFill>
                  <a:schemeClr val="tx1"/>
                </a:solidFill>
              </a:rPr>
              <a:t>설정 추가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48" y="2376280"/>
            <a:ext cx="8240275" cy="388854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1213631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70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스프링과 </a:t>
            </a:r>
            <a:r>
              <a:rPr lang="en-US" altLang="ko-KR" sz="3200" dirty="0">
                <a:solidFill>
                  <a:schemeClr val="tx1"/>
                </a:solidFill>
              </a:rPr>
              <a:t>Database </a:t>
            </a:r>
            <a:r>
              <a:rPr lang="ko-KR" altLang="en-US" sz="3200" dirty="0">
                <a:solidFill>
                  <a:schemeClr val="tx1"/>
                </a:solidFill>
              </a:rPr>
              <a:t>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333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HikariCP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400" dirty="0" smtClean="0">
                <a:solidFill>
                  <a:schemeClr val="tx1"/>
                </a:solidFill>
              </a:rPr>
              <a:t> 통한 </a:t>
            </a:r>
            <a:r>
              <a:rPr lang="en-US" altLang="ko-KR" sz="2400" dirty="0" smtClean="0">
                <a:solidFill>
                  <a:schemeClr val="tx1"/>
                </a:solidFill>
              </a:rPr>
              <a:t>DataSource </a:t>
            </a:r>
            <a:r>
              <a:rPr lang="ko-KR" altLang="en-US" sz="2400" dirty="0" smtClean="0">
                <a:solidFill>
                  <a:schemeClr val="tx1"/>
                </a:solidFill>
              </a:rPr>
              <a:t>설정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chemeClr val="tx1"/>
                </a:solidFill>
              </a:rPr>
              <a:t> xml</a:t>
            </a:r>
            <a:r>
              <a:rPr lang="ko-KR" altLang="en-US" sz="2000" dirty="0" smtClean="0">
                <a:solidFill>
                  <a:schemeClr val="tx1"/>
                </a:solidFill>
              </a:rPr>
              <a:t>설정파일을 통한 방식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2000" dirty="0" smtClean="0">
                <a:solidFill>
                  <a:schemeClr val="tx1"/>
                </a:solidFill>
              </a:rPr>
              <a:t>root-context.xml </a:t>
            </a:r>
            <a:r>
              <a:rPr lang="ko-KR" altLang="en-US" sz="2000" dirty="0" smtClean="0">
                <a:solidFill>
                  <a:schemeClr val="tx1"/>
                </a:solidFill>
              </a:rPr>
              <a:t>설정 추가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DFB2E-7394-405E-92C9-7752D72F3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7" y="2612475"/>
            <a:ext cx="8668763" cy="29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42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71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스프링과 </a:t>
            </a:r>
            <a:r>
              <a:rPr lang="en-US" altLang="ko-KR" sz="3200" dirty="0">
                <a:solidFill>
                  <a:schemeClr val="tx1"/>
                </a:solidFill>
              </a:rPr>
              <a:t>Database </a:t>
            </a:r>
            <a:r>
              <a:rPr lang="ko-KR" altLang="en-US" sz="3200" dirty="0">
                <a:solidFill>
                  <a:schemeClr val="tx1"/>
                </a:solidFill>
              </a:rPr>
              <a:t>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333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HikariCP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400" dirty="0" smtClean="0">
                <a:solidFill>
                  <a:schemeClr val="tx1"/>
                </a:solidFill>
              </a:rPr>
              <a:t> 통한 </a:t>
            </a:r>
            <a:r>
              <a:rPr lang="en-US" altLang="ko-KR" sz="2400" dirty="0" smtClean="0">
                <a:solidFill>
                  <a:schemeClr val="tx1"/>
                </a:solidFill>
              </a:rPr>
              <a:t>DataSource </a:t>
            </a:r>
            <a:r>
              <a:rPr lang="ko-KR" altLang="en-US" sz="2400" dirty="0" smtClean="0">
                <a:solidFill>
                  <a:schemeClr val="tx1"/>
                </a:solidFill>
              </a:rPr>
              <a:t>설정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chemeClr val="tx1"/>
                </a:solidFill>
              </a:rPr>
              <a:t> xml</a:t>
            </a:r>
            <a:r>
              <a:rPr lang="ko-KR" altLang="en-US" sz="2000" dirty="0" smtClean="0">
                <a:solidFill>
                  <a:schemeClr val="tx1"/>
                </a:solidFill>
              </a:rPr>
              <a:t>설정파일을 통한 방식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DataSourceTests.java </a:t>
            </a:r>
            <a:r>
              <a:rPr lang="ko-KR" altLang="en-US" sz="1800" dirty="0" smtClean="0">
                <a:solidFill>
                  <a:schemeClr val="tx1"/>
                </a:solidFill>
              </a:rPr>
              <a:t>테스트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96" y="2335227"/>
            <a:ext cx="9433309" cy="459619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14169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72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스프링과 </a:t>
            </a:r>
            <a:r>
              <a:rPr lang="en-US" altLang="ko-KR" sz="3200" dirty="0">
                <a:solidFill>
                  <a:schemeClr val="tx1"/>
                </a:solidFill>
              </a:rPr>
              <a:t>Database </a:t>
            </a:r>
            <a:r>
              <a:rPr lang="ko-KR" altLang="en-US" sz="3200" dirty="0">
                <a:solidFill>
                  <a:schemeClr val="tx1"/>
                </a:solidFill>
              </a:rPr>
              <a:t>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333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HikariCP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400" dirty="0" smtClean="0">
                <a:solidFill>
                  <a:schemeClr val="tx1"/>
                </a:solidFill>
              </a:rPr>
              <a:t> 통한 </a:t>
            </a:r>
            <a:r>
              <a:rPr lang="en-US" altLang="ko-KR" sz="2400" dirty="0" smtClean="0">
                <a:solidFill>
                  <a:schemeClr val="tx1"/>
                </a:solidFill>
              </a:rPr>
              <a:t>DataSource </a:t>
            </a:r>
            <a:r>
              <a:rPr lang="ko-KR" altLang="en-US" sz="2400" dirty="0" smtClean="0">
                <a:solidFill>
                  <a:schemeClr val="tx1"/>
                </a:solidFill>
              </a:rPr>
              <a:t>설정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chemeClr val="tx1"/>
                </a:solidFill>
              </a:rPr>
              <a:t> java </a:t>
            </a:r>
            <a:r>
              <a:rPr lang="ko-KR" altLang="en-US" sz="2000" dirty="0" smtClean="0">
                <a:solidFill>
                  <a:schemeClr val="tx1"/>
                </a:solidFill>
              </a:rPr>
              <a:t>클래스 파일을 통한 방식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2000" dirty="0" smtClean="0">
                <a:solidFill>
                  <a:schemeClr val="tx1"/>
                </a:solidFill>
              </a:rPr>
              <a:t>RootConfig.java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64" y="2374490"/>
            <a:ext cx="9853973" cy="456764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61822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73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3200" dirty="0">
                <a:solidFill>
                  <a:schemeClr val="tx1"/>
                </a:solidFill>
              </a:rPr>
              <a:t>스프링과 </a:t>
            </a:r>
            <a:r>
              <a:rPr lang="en-US" altLang="ko-KR" sz="3200" dirty="0">
                <a:solidFill>
                  <a:schemeClr val="tx1"/>
                </a:solidFill>
              </a:rPr>
              <a:t>Database </a:t>
            </a:r>
            <a:r>
              <a:rPr lang="ko-KR" altLang="en-US" sz="3200" dirty="0">
                <a:solidFill>
                  <a:schemeClr val="tx1"/>
                </a:solidFill>
              </a:rPr>
              <a:t>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333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HikariCP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2400" dirty="0" smtClean="0">
                <a:solidFill>
                  <a:schemeClr val="tx1"/>
                </a:solidFill>
              </a:rPr>
              <a:t> 통한 </a:t>
            </a:r>
            <a:r>
              <a:rPr lang="en-US" altLang="ko-KR" sz="2400" dirty="0" smtClean="0">
                <a:solidFill>
                  <a:schemeClr val="tx1"/>
                </a:solidFill>
              </a:rPr>
              <a:t>DataSource </a:t>
            </a:r>
            <a:r>
              <a:rPr lang="ko-KR" altLang="en-US" sz="2400" dirty="0" smtClean="0">
                <a:solidFill>
                  <a:schemeClr val="tx1"/>
                </a:solidFill>
              </a:rPr>
              <a:t>설정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java </a:t>
            </a:r>
            <a:r>
              <a:rPr lang="ko-KR" altLang="en-US" sz="2000" dirty="0">
                <a:solidFill>
                  <a:schemeClr val="tx1"/>
                </a:solidFill>
              </a:rPr>
              <a:t>클래스 파일을 통한 방식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DataSourceTests.java </a:t>
            </a:r>
            <a:r>
              <a:rPr lang="ko-KR" altLang="en-US" sz="1800" dirty="0" smtClean="0">
                <a:solidFill>
                  <a:schemeClr val="tx1"/>
                </a:solidFill>
              </a:rPr>
              <a:t>테스트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90" y="2479742"/>
            <a:ext cx="9217280" cy="428914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624796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74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297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MyBatis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SQL Mapping </a:t>
            </a:r>
            <a:r>
              <a:rPr lang="ko-KR" altLang="en-US" sz="1800" dirty="0">
                <a:solidFill>
                  <a:schemeClr val="tx1"/>
                </a:solidFill>
              </a:rPr>
              <a:t>프레임워크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SQL</a:t>
            </a:r>
            <a:r>
              <a:rPr lang="ko-KR" altLang="en-US" sz="1800" dirty="0">
                <a:solidFill>
                  <a:schemeClr val="tx1"/>
                </a:solidFill>
              </a:rPr>
              <a:t>과 </a:t>
            </a:r>
            <a:r>
              <a:rPr lang="en-US" altLang="ko-KR" sz="1800" dirty="0">
                <a:solidFill>
                  <a:schemeClr val="tx1"/>
                </a:solidFill>
              </a:rPr>
              <a:t>Object</a:t>
            </a:r>
            <a:r>
              <a:rPr lang="ko-KR" altLang="en-US" sz="1800" dirty="0">
                <a:solidFill>
                  <a:schemeClr val="tx1"/>
                </a:solidFill>
              </a:rPr>
              <a:t>간의 관계를 매핑해주는 역할 </a:t>
            </a: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JDBC</a:t>
            </a:r>
            <a:r>
              <a:rPr lang="ko-KR" altLang="en-US" sz="1800" dirty="0">
                <a:solidFill>
                  <a:schemeClr val="tx1"/>
                </a:solidFill>
              </a:rPr>
              <a:t>코드에 비해 처리하는 부분이 </a:t>
            </a:r>
            <a:r>
              <a:rPr lang="ko-KR" altLang="en-US" sz="1800" dirty="0" smtClean="0">
                <a:solidFill>
                  <a:schemeClr val="tx1"/>
                </a:solidFill>
              </a:rPr>
              <a:t>간결</a:t>
            </a:r>
            <a:r>
              <a:rPr lang="en-US" altLang="ko-KR" sz="1800" dirty="0" smtClean="0">
                <a:solidFill>
                  <a:schemeClr val="tx1"/>
                </a:solidFill>
              </a:rPr>
              <a:t>, close </a:t>
            </a:r>
            <a:r>
              <a:rPr lang="ko-KR" altLang="en-US" sz="1800" dirty="0" smtClean="0">
                <a:solidFill>
                  <a:schemeClr val="tx1"/>
                </a:solidFill>
              </a:rPr>
              <a:t>처리 지원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chemeClr val="tx1"/>
                </a:solidFill>
              </a:rPr>
              <a:t> Spring</a:t>
            </a:r>
            <a:r>
              <a:rPr lang="ko-KR" altLang="en-US" sz="1800" dirty="0">
                <a:solidFill>
                  <a:schemeClr val="tx1"/>
                </a:solidFill>
              </a:rPr>
              <a:t>에서의 사용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ko-KR" altLang="en-US" sz="1800" dirty="0">
                <a:solidFill>
                  <a:schemeClr val="tx1"/>
                </a:solidFill>
              </a:rPr>
              <a:t>스프링은 </a:t>
            </a:r>
            <a:r>
              <a:rPr lang="en-US" altLang="ko-KR" sz="1800" dirty="0">
                <a:solidFill>
                  <a:schemeClr val="tx1"/>
                </a:solidFill>
              </a:rPr>
              <a:t>MyBatis</a:t>
            </a:r>
            <a:r>
              <a:rPr lang="ko-KR" altLang="en-US" sz="1800" dirty="0" err="1">
                <a:solidFill>
                  <a:schemeClr val="tx1"/>
                </a:solidFill>
              </a:rPr>
              <a:t>와의</a:t>
            </a:r>
            <a:r>
              <a:rPr lang="ko-KR" altLang="en-US" sz="1800" dirty="0">
                <a:solidFill>
                  <a:schemeClr val="tx1"/>
                </a:solidFill>
              </a:rPr>
              <a:t> 연결을 위한 </a:t>
            </a:r>
            <a:r>
              <a:rPr lang="en-US" altLang="ko-KR" sz="1800" dirty="0">
                <a:solidFill>
                  <a:schemeClr val="tx1"/>
                </a:solidFill>
              </a:rPr>
              <a:t>mybatis-spring </a:t>
            </a:r>
            <a:r>
              <a:rPr lang="ko-KR" altLang="en-US" sz="1800" dirty="0">
                <a:solidFill>
                  <a:schemeClr val="tx1"/>
                </a:solidFill>
              </a:rPr>
              <a:t>라이브러리을 이용해서 연동 처리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88C806-F82C-4287-AABC-98E148C02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10" y="4104520"/>
            <a:ext cx="7417030" cy="171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232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75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179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mybatis-spring</a:t>
            </a:r>
            <a:r>
              <a:rPr lang="ko-KR" altLang="en-US" sz="2400" dirty="0">
                <a:solidFill>
                  <a:schemeClr val="tx1"/>
                </a:solidFill>
              </a:rPr>
              <a:t>의 설정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기본적으로 </a:t>
            </a:r>
            <a:r>
              <a:rPr lang="en-US" altLang="ko-KR" sz="1800" dirty="0">
                <a:solidFill>
                  <a:schemeClr val="tx1"/>
                </a:solidFill>
              </a:rPr>
              <a:t>dataSource</a:t>
            </a:r>
            <a:r>
              <a:rPr lang="ko-KR" altLang="en-US" sz="1800" dirty="0">
                <a:solidFill>
                  <a:schemeClr val="tx1"/>
                </a:solidFill>
              </a:rPr>
              <a:t>의 설정이 필요 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pom.xml</a:t>
            </a:r>
            <a:r>
              <a:rPr lang="ko-KR" altLang="en-US" sz="1800" dirty="0">
                <a:solidFill>
                  <a:schemeClr val="tx1"/>
                </a:solidFill>
              </a:rPr>
              <a:t>에 라이브러리 추가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60" y="2582023"/>
            <a:ext cx="8065120" cy="420111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047878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76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8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SqlSessionFactory</a:t>
            </a:r>
            <a:r>
              <a:rPr lang="ko-KR" altLang="en-US" sz="2400" dirty="0">
                <a:solidFill>
                  <a:schemeClr val="tx1"/>
                </a:solidFill>
              </a:rPr>
              <a:t>의 설정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MyBatis</a:t>
            </a:r>
            <a:r>
              <a:rPr lang="ko-KR" altLang="en-US" sz="1800" dirty="0">
                <a:solidFill>
                  <a:schemeClr val="tx1"/>
                </a:solidFill>
              </a:rPr>
              <a:t>의 핵심 객체는 </a:t>
            </a:r>
            <a:r>
              <a:rPr lang="en-US" altLang="ko-KR" sz="1800" dirty="0" smtClean="0">
                <a:solidFill>
                  <a:schemeClr val="tx1"/>
                </a:solidFill>
              </a:rPr>
              <a:t>SQLSession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SqlSessionFactory </a:t>
            </a:r>
            <a:r>
              <a:rPr lang="ko-KR" altLang="en-US" sz="1800" dirty="0" smtClean="0">
                <a:solidFill>
                  <a:schemeClr val="tx1"/>
                </a:solidFill>
              </a:rPr>
              <a:t>가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SQLSession </a:t>
            </a:r>
            <a:r>
              <a:rPr lang="ko-KR" altLang="en-US" sz="1800" dirty="0" smtClean="0">
                <a:solidFill>
                  <a:schemeClr val="tx1"/>
                </a:solidFill>
              </a:rPr>
              <a:t>객체를 생성하는 역할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chemeClr val="tx1"/>
                </a:solidFill>
              </a:rPr>
              <a:t> xml</a:t>
            </a:r>
            <a:r>
              <a:rPr lang="ko-KR" altLang="en-US" sz="1800" dirty="0">
                <a:solidFill>
                  <a:schemeClr val="tx1"/>
                </a:solidFill>
              </a:rPr>
              <a:t>설정파일을 통한 방식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root-context.xml</a:t>
            </a:r>
            <a:r>
              <a:rPr lang="ko-KR" altLang="en-US" sz="1800" dirty="0">
                <a:solidFill>
                  <a:schemeClr val="tx1"/>
                </a:solidFill>
              </a:rPr>
              <a:t>에 </a:t>
            </a:r>
            <a:r>
              <a:rPr lang="en-US" altLang="ko-KR" sz="1800" dirty="0">
                <a:solidFill>
                  <a:schemeClr val="tx1"/>
                </a:solidFill>
              </a:rPr>
              <a:t>MyBatis</a:t>
            </a:r>
            <a:r>
              <a:rPr lang="ko-KR" altLang="en-US" sz="1800" dirty="0" smtClean="0">
                <a:solidFill>
                  <a:schemeClr val="tx1"/>
                </a:solidFill>
              </a:rPr>
              <a:t>설정 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02" y="3154092"/>
            <a:ext cx="7206097" cy="33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79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77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SqlSessionFactory</a:t>
            </a:r>
            <a:r>
              <a:rPr lang="ko-KR" altLang="en-US" sz="2400" dirty="0">
                <a:solidFill>
                  <a:schemeClr val="tx1"/>
                </a:solidFill>
              </a:rPr>
              <a:t>의 설정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java </a:t>
            </a:r>
            <a:r>
              <a:rPr lang="ko-KR" altLang="en-US" sz="2000" dirty="0">
                <a:solidFill>
                  <a:schemeClr val="tx1"/>
                </a:solidFill>
              </a:rPr>
              <a:t>클래스 파일을 통한 방식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RootConfig.java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70" y="2520300"/>
            <a:ext cx="7297168" cy="21603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978117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78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333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스프링과 연동 처리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Mapper</a:t>
            </a: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인터페이스</a:t>
            </a: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XML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을 사용하는 방식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Mapper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인터페이스를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작성하고 자동으로 생성되는 클래스를 사용하는 방식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endParaRPr kumimoji="0" lang="en-US" altLang="ko-KR" sz="18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en-US" altLang="ko-KR" sz="2000" dirty="0" smtClean="0">
                <a:solidFill>
                  <a:schemeClr val="tx1"/>
                </a:solidFill>
              </a:rPr>
              <a:t> </a:t>
            </a:r>
            <a:r>
              <a:rPr kumimoji="0" lang="en-US" altLang="ko-KR" sz="2000" dirty="0">
                <a:solidFill>
                  <a:schemeClr val="tx1"/>
                </a:solidFill>
              </a:rPr>
              <a:t>Mapper</a:t>
            </a:r>
            <a:r>
              <a:rPr kumimoji="0" lang="ko-KR" altLang="en-US" sz="2000" dirty="0">
                <a:solidFill>
                  <a:schemeClr val="tx1"/>
                </a:solidFill>
              </a:rPr>
              <a:t>인터페이스를 </a:t>
            </a:r>
            <a:r>
              <a:rPr kumimoji="0" lang="ko-KR" altLang="en-US" sz="2000" dirty="0" smtClean="0">
                <a:solidFill>
                  <a:schemeClr val="tx1"/>
                </a:solidFill>
              </a:rPr>
              <a:t>작성</a:t>
            </a:r>
            <a:endParaRPr kumimoji="0"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en-US" altLang="ko-KR" sz="1800" dirty="0" smtClean="0">
                <a:solidFill>
                  <a:schemeClr val="tx1"/>
                </a:solidFill>
              </a:rPr>
              <a:t>src/main/java </a:t>
            </a:r>
            <a:r>
              <a:rPr kumimoji="0" lang="ko-KR" altLang="en-US" sz="1800" dirty="0" smtClean="0">
                <a:solidFill>
                  <a:schemeClr val="tx1"/>
                </a:solidFill>
              </a:rPr>
              <a:t>패키지에  </a:t>
            </a:r>
            <a:r>
              <a:rPr kumimoji="0" lang="en-US" altLang="ko-KR" sz="1800" dirty="0" smtClean="0">
                <a:solidFill>
                  <a:schemeClr val="tx1"/>
                </a:solidFill>
              </a:rPr>
              <a:t>org.zerock.mapper </a:t>
            </a:r>
            <a:r>
              <a:rPr kumimoji="0" lang="ko-KR" altLang="en-US" sz="1800" dirty="0" smtClean="0">
                <a:solidFill>
                  <a:schemeClr val="tx1"/>
                </a:solidFill>
              </a:rPr>
              <a:t>패키지를 생성</a:t>
            </a:r>
            <a:endParaRPr kumimoji="0" lang="en-US" altLang="ko-KR" sz="18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en-US" altLang="ko-KR" sz="1800" dirty="0" smtClean="0">
                <a:solidFill>
                  <a:schemeClr val="tx1"/>
                </a:solidFill>
              </a:rPr>
              <a:t>TimeMapper.java interface</a:t>
            </a:r>
            <a:r>
              <a:rPr kumimoji="0" lang="ko-KR" altLang="en-US" sz="1800" dirty="0" smtClean="0">
                <a:solidFill>
                  <a:schemeClr val="tx1"/>
                </a:solidFill>
              </a:rPr>
              <a:t>로 생성</a:t>
            </a:r>
            <a:endParaRPr kumimoji="0" lang="en-US" altLang="ko-KR" sz="1800" dirty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endParaRPr kumimoji="0" lang="en-US" altLang="ko-KR" sz="18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80" y="4248540"/>
            <a:ext cx="7312011" cy="24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7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7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Spring</a:t>
            </a:r>
            <a:r>
              <a:rPr lang="ko-KR" altLang="en-US" sz="3200" dirty="0">
                <a:solidFill>
                  <a:schemeClr val="tx1"/>
                </a:solidFill>
              </a:rPr>
              <a:t> 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400" dirty="0">
                <a:solidFill>
                  <a:schemeClr val="tx1"/>
                </a:solidFill>
              </a:rPr>
              <a:t>Spring</a:t>
            </a:r>
            <a:r>
              <a:rPr kumimoji="0" lang="ko-KR" altLang="en-US" sz="2400" dirty="0">
                <a:solidFill>
                  <a:schemeClr val="tx1"/>
                </a:solidFill>
              </a:rPr>
              <a:t> </a:t>
            </a:r>
            <a:r>
              <a:rPr kumimoji="0" lang="en-US" altLang="ko-KR" sz="2400" dirty="0">
                <a:solidFill>
                  <a:schemeClr val="tx1"/>
                </a:solidFill>
              </a:rPr>
              <a:t>Framework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en-US" altLang="ko-KR" sz="24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400" dirty="0" smtClean="0">
                <a:solidFill>
                  <a:schemeClr val="tx1"/>
                </a:solidFill>
                <a:cs typeface="+mn-cs"/>
              </a:rPr>
              <a:t>Spring Framework</a:t>
            </a:r>
            <a:endParaRPr kumimoji="0" lang="en-US" altLang="ko-KR" sz="2400" dirty="0" smtClean="0">
              <a:solidFill>
                <a:schemeClr val="tx1"/>
              </a:solidFill>
              <a:cs typeface="+mn-cs"/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en-US" altLang="ko-KR" sz="1800" dirty="0">
                <a:solidFill>
                  <a:schemeClr val="tx1"/>
                </a:solidFill>
              </a:rPr>
              <a:t>Rod Johnson </a:t>
            </a:r>
            <a:r>
              <a:rPr kumimoji="0" lang="ko-KR" altLang="en-US" sz="1800" dirty="0">
                <a:solidFill>
                  <a:schemeClr val="tx1"/>
                </a:solidFill>
              </a:rPr>
              <a:t>에 의해 개발된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JavaEE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기반의 어플리케이션 개발을 쉽게 해주는 오픈소스 어플리케이션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프레임워크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간단한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자바 객체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(POJO : Plain Old Java Object) </a:t>
            </a:r>
            <a:r>
              <a:rPr kumimoji="0" lang="ko-KR" altLang="en-US" sz="1800" dirty="0" err="1">
                <a:solidFill>
                  <a:schemeClr val="tx1"/>
                </a:solidFill>
                <a:cs typeface="+mn-cs"/>
              </a:rPr>
              <a:t>를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 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800"/>
              </a:lnSpc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  Spring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의 경량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(Lightweight)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컨테이너를 통해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생성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및 관리하는 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800"/>
              </a:lnSpc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 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빈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(Bean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)</a:t>
            </a:r>
            <a:r>
              <a:rPr kumimoji="0" lang="ko-KR" altLang="en-US" sz="1800" dirty="0" err="1" smtClean="0">
                <a:solidFill>
                  <a:schemeClr val="tx1"/>
                </a:solidFill>
                <a:cs typeface="+mn-cs"/>
              </a:rPr>
              <a:t>으로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 처리</a:t>
            </a:r>
            <a:endParaRPr kumimoji="0" lang="en-US" altLang="ko-KR" sz="1800" dirty="0">
              <a:solidFill>
                <a:schemeClr val="tx1"/>
              </a:solidFill>
              <a:cs typeface="+mn-cs"/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엔터프라이즈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어플리케이션을 쉽게 구성할 수 있도록 각종 빈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(Bean)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의 생성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및 관리를 처리하는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경량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(Lightweight)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컨테이너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제공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marL="1657350" lvl="3" indent="-285750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kumimoji="0" lang="en-US" altLang="ko-KR" sz="1600" dirty="0">
                <a:solidFill>
                  <a:schemeClr val="tx1"/>
                </a:solidFill>
              </a:rPr>
              <a:t> </a:t>
            </a:r>
            <a:r>
              <a:rPr kumimoji="0" lang="ko-KR" altLang="en-US" sz="1600" dirty="0">
                <a:solidFill>
                  <a:schemeClr val="tx1"/>
                </a:solidFill>
              </a:rPr>
              <a:t>컨테이너를 통해 라이프사이클을 </a:t>
            </a:r>
            <a:r>
              <a:rPr kumimoji="0" lang="ko-KR" altLang="en-US" sz="1600" dirty="0" smtClean="0">
                <a:solidFill>
                  <a:schemeClr val="tx1"/>
                </a:solidFill>
              </a:rPr>
              <a:t>관리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동적인 웹 사이트 개발을 위한 여러 가지 서비스를 제공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800"/>
              </a:lnSpc>
              <a:buFont typeface="Verdana" panose="020B0604030504040204" pitchFamily="34" charset="0"/>
              <a:buChar char="−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제어가 가능하고 상호 관련이 적은</a:t>
            </a:r>
            <a:endParaRPr kumimoji="0" lang="en-US" altLang="ko-KR" sz="1800" dirty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800"/>
              </a:lnSpc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   AOP(Aspect Oriented Programming :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관점지향 프로그래밍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)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을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지원</a:t>
            </a:r>
            <a:endParaRPr kumimoji="0" lang="en-US" altLang="ko-KR" sz="1800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8326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79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스프링과 연동 처리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Mapper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인터페이스의 설정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/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인식</a:t>
            </a: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Root-context.xml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의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[Namespaces] tab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에서 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800"/>
              </a:lnSpc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 ‘mybatis-spring’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선택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체크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3" y="2783483"/>
            <a:ext cx="9415747" cy="405741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8" name="직사각형 7"/>
          <p:cNvSpPr/>
          <p:nvPr/>
        </p:nvSpPr>
        <p:spPr bwMode="auto">
          <a:xfrm>
            <a:off x="3690600" y="4039689"/>
            <a:ext cx="4032560" cy="28267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955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80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179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스프링과 연동 처리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Mapper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인터페이스의 설정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/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인식</a:t>
            </a:r>
            <a:endParaRPr kumimoji="0" lang="en-US" altLang="ko-KR" sz="2000" dirty="0" smtClean="0">
              <a:solidFill>
                <a:schemeClr val="tx1"/>
              </a:solidFill>
              <a:cs typeface="+mn-cs"/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root-context.xml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의 추가 확인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90" y="2662364"/>
            <a:ext cx="7128990" cy="173019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직사각형 6"/>
          <p:cNvSpPr/>
          <p:nvPr/>
        </p:nvSpPr>
        <p:spPr bwMode="auto">
          <a:xfrm>
            <a:off x="1674320" y="3497891"/>
            <a:ext cx="4752660" cy="39059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67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81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스프링과 연동 처리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chemeClr val="tx1"/>
                </a:solidFill>
              </a:rPr>
              <a:t> java </a:t>
            </a:r>
            <a:r>
              <a:rPr lang="ko-KR" altLang="en-US" sz="2000" dirty="0">
                <a:solidFill>
                  <a:schemeClr val="tx1"/>
                </a:solidFill>
              </a:rPr>
              <a:t>클래스 파일을 통한 방식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RootConfig.java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64" y="2592310"/>
            <a:ext cx="9240540" cy="357237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직사각형 5"/>
          <p:cNvSpPr/>
          <p:nvPr/>
        </p:nvSpPr>
        <p:spPr bwMode="auto">
          <a:xfrm>
            <a:off x="3546580" y="5256681"/>
            <a:ext cx="4608640" cy="288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435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82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스프링과 연동 처리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chemeClr val="tx1"/>
                </a:solidFill>
              </a:rPr>
              <a:t> Mapper </a:t>
            </a:r>
            <a:r>
              <a:rPr lang="ko-KR" altLang="en-US" sz="2000" dirty="0" smtClean="0">
                <a:solidFill>
                  <a:schemeClr val="tx1"/>
                </a:solidFill>
              </a:rPr>
              <a:t>테스트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2000" dirty="0" smtClean="0">
                <a:solidFill>
                  <a:schemeClr val="tx1"/>
                </a:solidFill>
              </a:rPr>
              <a:t>TimeMapperTests.java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546580" y="5256681"/>
            <a:ext cx="4608640" cy="288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95" y="2289933"/>
            <a:ext cx="9908512" cy="465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42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20" y="2720697"/>
            <a:ext cx="7468642" cy="232442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83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179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스프링과 연동 처리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tx1"/>
                </a:solidFill>
              </a:rPr>
              <a:t> XML </a:t>
            </a:r>
            <a:r>
              <a:rPr lang="en-US" altLang="ko-KR" sz="2000" dirty="0" smtClean="0">
                <a:solidFill>
                  <a:schemeClr val="tx1"/>
                </a:solidFill>
              </a:rPr>
              <a:t>Mapper </a:t>
            </a:r>
            <a:r>
              <a:rPr lang="ko-KR" altLang="en-US" sz="2000" dirty="0" smtClean="0">
                <a:solidFill>
                  <a:schemeClr val="tx1"/>
                </a:solidFill>
              </a:rPr>
              <a:t>사용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kumimoji="0" lang="en-US" altLang="ko-KR" sz="2000" dirty="0" smtClean="0">
                <a:solidFill>
                  <a:schemeClr val="tx1"/>
                </a:solidFill>
              </a:rPr>
              <a:t>TimeMapper.java interface </a:t>
            </a:r>
            <a:r>
              <a:rPr kumimoji="0" lang="ko-KR" altLang="en-US" sz="2000" dirty="0" smtClean="0">
                <a:solidFill>
                  <a:schemeClr val="tx1"/>
                </a:solidFill>
              </a:rPr>
              <a:t>수정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194670" y="4321427"/>
            <a:ext cx="3240450" cy="288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06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84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8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스프링과 연동 처리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tx1"/>
                </a:solidFill>
              </a:rPr>
              <a:t> XML </a:t>
            </a:r>
            <a:r>
              <a:rPr lang="en-US" altLang="ko-KR" sz="2000" dirty="0" smtClean="0">
                <a:solidFill>
                  <a:schemeClr val="tx1"/>
                </a:solidFill>
              </a:rPr>
              <a:t>Mapper </a:t>
            </a:r>
            <a:r>
              <a:rPr lang="ko-KR" altLang="en-US" sz="2000" dirty="0" smtClean="0">
                <a:solidFill>
                  <a:schemeClr val="tx1"/>
                </a:solidFill>
              </a:rPr>
              <a:t>사용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2000" dirty="0" smtClean="0">
                <a:solidFill>
                  <a:schemeClr val="tx1"/>
                </a:solidFill>
              </a:rPr>
              <a:t>src/main/resources </a:t>
            </a:r>
            <a:r>
              <a:rPr lang="ko-KR" altLang="en-US" sz="2000" dirty="0" smtClean="0">
                <a:solidFill>
                  <a:schemeClr val="tx1"/>
                </a:solidFill>
              </a:rPr>
              <a:t>폴더 밑에 </a:t>
            </a:r>
            <a:r>
              <a:rPr lang="en-US" altLang="ko-KR" sz="2000" dirty="0" smtClean="0">
                <a:solidFill>
                  <a:schemeClr val="tx1"/>
                </a:solidFill>
              </a:rPr>
              <a:t>org.serock.mapper </a:t>
            </a:r>
            <a:r>
              <a:rPr lang="ko-KR" altLang="en-US" sz="2000" dirty="0" smtClean="0">
                <a:solidFill>
                  <a:schemeClr val="tx1"/>
                </a:solidFill>
              </a:rPr>
              <a:t>폴더 생성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2000" dirty="0" smtClean="0">
                <a:solidFill>
                  <a:schemeClr val="tx1"/>
                </a:solidFill>
              </a:rPr>
              <a:t>TimeMapper.xml</a:t>
            </a: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546580" y="5256681"/>
            <a:ext cx="4608640" cy="288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97" y="2851965"/>
            <a:ext cx="7630590" cy="337601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직사각형 6"/>
          <p:cNvSpPr/>
          <p:nvPr/>
        </p:nvSpPr>
        <p:spPr bwMode="auto">
          <a:xfrm>
            <a:off x="4482710" y="3600450"/>
            <a:ext cx="3672510" cy="40028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1209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85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스프링과 연동 처리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chemeClr val="tx1"/>
                </a:solidFill>
              </a:rPr>
              <a:t> Mapper </a:t>
            </a:r>
            <a:r>
              <a:rPr lang="ko-KR" altLang="en-US" sz="2000" dirty="0" smtClean="0">
                <a:solidFill>
                  <a:schemeClr val="tx1"/>
                </a:solidFill>
              </a:rPr>
              <a:t>테스트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1257300" lvl="2" indent="-34290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2000" dirty="0" smtClean="0">
                <a:solidFill>
                  <a:schemeClr val="tx1"/>
                </a:solidFill>
              </a:rPr>
              <a:t>TimeMapperTests.java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546580" y="5256681"/>
            <a:ext cx="4608640" cy="288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99" y="2442036"/>
            <a:ext cx="9649304" cy="450010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직사각형 6"/>
          <p:cNvSpPr/>
          <p:nvPr/>
        </p:nvSpPr>
        <p:spPr bwMode="auto">
          <a:xfrm>
            <a:off x="3402560" y="5811368"/>
            <a:ext cx="3240450" cy="83231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6856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86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405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log4jdbc-log4j2 </a:t>
            </a:r>
            <a:r>
              <a:rPr lang="ko-KR" altLang="en-US" sz="2400" dirty="0">
                <a:solidFill>
                  <a:schemeClr val="tx1"/>
                </a:solidFill>
              </a:rPr>
              <a:t>설정 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chemeClr val="tx1"/>
                </a:solidFill>
              </a:rPr>
              <a:t> MyBatis</a:t>
            </a:r>
            <a:r>
              <a:rPr lang="ko-KR" altLang="en-US" sz="2000" dirty="0">
                <a:solidFill>
                  <a:schemeClr val="tx1"/>
                </a:solidFill>
              </a:rPr>
              <a:t>는 내부적으로 </a:t>
            </a:r>
            <a:r>
              <a:rPr lang="en-US" altLang="ko-KR" sz="2000" dirty="0">
                <a:solidFill>
                  <a:schemeClr val="tx1"/>
                </a:solidFill>
              </a:rPr>
              <a:t>PreparedStatement</a:t>
            </a:r>
            <a:r>
              <a:rPr lang="ko-KR" altLang="en-US" sz="2000" dirty="0" err="1">
                <a:solidFill>
                  <a:schemeClr val="tx1"/>
                </a:solidFill>
              </a:rPr>
              <a:t>를</a:t>
            </a:r>
            <a:r>
              <a:rPr lang="ko-KR" altLang="en-US" sz="2000" dirty="0">
                <a:solidFill>
                  <a:schemeClr val="tx1"/>
                </a:solidFill>
              </a:rPr>
              <a:t> 이용하기 때문에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</a:rPr>
              <a:t>좀 </a:t>
            </a:r>
            <a:r>
              <a:rPr lang="ko-KR" altLang="en-US" sz="2000" dirty="0">
                <a:solidFill>
                  <a:schemeClr val="tx1"/>
                </a:solidFill>
              </a:rPr>
              <a:t>더 쉽게 </a:t>
            </a:r>
            <a:r>
              <a:rPr lang="en-US" altLang="ko-KR" sz="2000" dirty="0">
                <a:solidFill>
                  <a:schemeClr val="tx1"/>
                </a:solidFill>
              </a:rPr>
              <a:t>SQL</a:t>
            </a:r>
            <a:r>
              <a:rPr lang="ko-KR" altLang="en-US" sz="2000" dirty="0">
                <a:solidFill>
                  <a:schemeClr val="tx1"/>
                </a:solidFill>
              </a:rPr>
              <a:t>의 로그를 보기 위한 설정 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</a:rPr>
              <a:t>pom.xml</a:t>
            </a:r>
            <a:r>
              <a:rPr lang="ko-KR" altLang="en-US" sz="1800" dirty="0" smtClean="0">
                <a:solidFill>
                  <a:schemeClr val="tx1"/>
                </a:solidFill>
              </a:rPr>
              <a:t>추가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12" y="2992318"/>
            <a:ext cx="8792802" cy="130510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8109582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87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8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log4jdbc-log4j2 </a:t>
            </a:r>
            <a:r>
              <a:rPr lang="ko-KR" altLang="en-US" sz="2400" dirty="0">
                <a:solidFill>
                  <a:schemeClr val="tx1"/>
                </a:solidFill>
              </a:rPr>
              <a:t>설정 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 log4jdbc.log4j2.properties </a:t>
            </a:r>
            <a:r>
              <a:rPr lang="ko-KR" altLang="en-US" sz="1800" dirty="0" smtClean="0">
                <a:solidFill>
                  <a:schemeClr val="tx1"/>
                </a:solidFill>
              </a:rPr>
              <a:t>추가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src/main/resources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546580" y="5256681"/>
            <a:ext cx="4608640" cy="288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402560" y="5811368"/>
            <a:ext cx="3240450" cy="83231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29" y="2586832"/>
            <a:ext cx="9754961" cy="41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22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35" y="2387232"/>
            <a:ext cx="9742149" cy="416562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88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8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log4jdbc-log4j2 </a:t>
            </a:r>
            <a:r>
              <a:rPr lang="ko-KR" altLang="en-US" sz="2400" dirty="0">
                <a:solidFill>
                  <a:schemeClr val="tx1"/>
                </a:solidFill>
              </a:rPr>
              <a:t>설정 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 xml</a:t>
            </a:r>
            <a:r>
              <a:rPr lang="ko-KR" altLang="en-US" sz="1800" dirty="0" smtClean="0">
                <a:solidFill>
                  <a:schemeClr val="tx1"/>
                </a:solidFill>
              </a:rPr>
              <a:t>설정 파일을 통해 설정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root-context.xml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826480" y="4015389"/>
            <a:ext cx="5832810" cy="5211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61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8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2438400" y="363538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/>
            <a:r>
              <a:rPr lang="en-US" altLang="ko-KR" sz="3200" dirty="0" smtClean="0">
                <a:solidFill>
                  <a:schemeClr val="tx1"/>
                </a:solidFill>
              </a:rPr>
              <a:t>Spring </a:t>
            </a:r>
            <a:r>
              <a:rPr lang="ko-KR" altLang="en-US" sz="3200" dirty="0" smtClean="0">
                <a:solidFill>
                  <a:schemeClr val="tx1"/>
                </a:solidFill>
              </a:rPr>
              <a:t>개요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512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en-US" altLang="ko-KR" sz="2400" dirty="0" smtClean="0">
                <a:solidFill>
                  <a:schemeClr val="tx1"/>
                </a:solidFill>
                <a:cs typeface="+mn-cs"/>
              </a:rPr>
              <a:t> Framework </a:t>
            </a:r>
            <a:r>
              <a:rPr kumimoji="0" lang="ko-KR" altLang="en-US" sz="2400" dirty="0" smtClean="0">
                <a:solidFill>
                  <a:schemeClr val="tx1"/>
                </a:solidFill>
                <a:cs typeface="+mn-cs"/>
              </a:rPr>
              <a:t>흐름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2000" dirty="0">
                <a:solidFill>
                  <a:schemeClr val="tx1"/>
                </a:solidFill>
                <a:cs typeface="+mn-cs"/>
              </a:rPr>
              <a:t>2000</a:t>
            </a:r>
            <a:r>
              <a:rPr kumimoji="0" lang="ko-KR" altLang="en-US" sz="2000" dirty="0">
                <a:solidFill>
                  <a:schemeClr val="tx1"/>
                </a:solidFill>
                <a:cs typeface="+mn-cs"/>
              </a:rPr>
              <a:t>년대 초반의 분위기</a:t>
            </a:r>
            <a:endParaRPr kumimoji="0" lang="en-US" altLang="ko-KR" sz="2000" dirty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400"/>
              </a:lnSpc>
              <a:buFont typeface="Verdana" panose="020B0604030504040204" pitchFamily="34" charset="0"/>
              <a:buChar char="−"/>
            </a:pP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en-US" altLang="ko-KR" sz="1800" dirty="0" smtClean="0">
                <a:solidFill>
                  <a:schemeClr val="tx1"/>
                </a:solidFill>
                <a:cs typeface="+mn-cs"/>
              </a:rPr>
              <a:t>EJB</a:t>
            </a: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dirty="0" smtClean="0">
                <a:solidFill>
                  <a:schemeClr val="tx1"/>
                </a:solidFill>
                <a:cs typeface="+mn-cs"/>
              </a:rPr>
              <a:t>EJB </a:t>
            </a:r>
            <a:r>
              <a:rPr kumimoji="0" lang="ko-KR" altLang="en-US" sz="1600" dirty="0" smtClean="0">
                <a:solidFill>
                  <a:schemeClr val="tx1"/>
                </a:solidFill>
                <a:cs typeface="+mn-cs"/>
              </a:rPr>
              <a:t>명세와 현실의 괴리</a:t>
            </a: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kumimoji="0" lang="ko-KR" altLang="en-US" sz="1600" dirty="0" smtClean="0">
                <a:solidFill>
                  <a:schemeClr val="tx1"/>
                </a:solidFill>
                <a:cs typeface="+mn-cs"/>
              </a:rPr>
              <a:t>원격 호출 기반의 </a:t>
            </a:r>
            <a:r>
              <a:rPr kumimoji="0" lang="en-US" altLang="ko-KR" sz="1600" dirty="0" smtClean="0">
                <a:solidFill>
                  <a:schemeClr val="tx1"/>
                </a:solidFill>
                <a:cs typeface="+mn-cs"/>
              </a:rPr>
              <a:t>EJB </a:t>
            </a:r>
            <a:r>
              <a:rPr kumimoji="0" lang="ko-KR" altLang="en-US" sz="1600" dirty="0" smtClean="0">
                <a:solidFill>
                  <a:schemeClr val="tx1"/>
                </a:solidFill>
                <a:cs typeface="+mn-cs"/>
              </a:rPr>
              <a:t>는 객체에 대해서 무거운 </a:t>
            </a:r>
            <a:r>
              <a:rPr kumimoji="0" lang="en-US" altLang="ko-KR" sz="1600" dirty="0" smtClean="0">
                <a:solidFill>
                  <a:schemeClr val="tx1"/>
                </a:solidFill>
                <a:cs typeface="+mn-cs"/>
              </a:rPr>
              <a:t>(heavy weight) </a:t>
            </a:r>
            <a:r>
              <a:rPr kumimoji="0" lang="ko-KR" altLang="en-US" sz="1600" dirty="0" err="1" smtClean="0">
                <a:solidFill>
                  <a:schemeClr val="tx1"/>
                </a:solidFill>
                <a:cs typeface="+mn-cs"/>
              </a:rPr>
              <a:t>모델임</a:t>
            </a:r>
            <a:endParaRPr kumimoji="0" lang="en-US" altLang="ko-KR" sz="1600" dirty="0" smtClean="0">
              <a:solidFill>
                <a:schemeClr val="tx1"/>
              </a:solidFill>
              <a:cs typeface="+mn-cs"/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kumimoji="0" lang="ko-KR" altLang="en-US" sz="1600" dirty="0" smtClean="0">
                <a:solidFill>
                  <a:schemeClr val="tx1"/>
                </a:solidFill>
                <a:cs typeface="+mn-cs"/>
              </a:rPr>
              <a:t>대부분의 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개발자들은 </a:t>
            </a:r>
            <a:r>
              <a:rPr kumimoji="0" lang="ko-KR" altLang="en-US" sz="1600" dirty="0" err="1">
                <a:solidFill>
                  <a:schemeClr val="tx1"/>
                </a:solidFill>
                <a:cs typeface="+mn-cs"/>
              </a:rPr>
              <a:t>스테이트리스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 세션 빈과 비동기 방식이 필요한 경우에 한해서 메시지 </a:t>
            </a:r>
            <a:r>
              <a:rPr kumimoji="0" lang="ko-KR" altLang="en-US" sz="1600" dirty="0" err="1">
                <a:solidFill>
                  <a:schemeClr val="tx1"/>
                </a:solidFill>
                <a:cs typeface="+mn-cs"/>
              </a:rPr>
              <a:t>드리븐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1600" dirty="0" err="1">
                <a:solidFill>
                  <a:schemeClr val="tx1"/>
                </a:solidFill>
                <a:cs typeface="+mn-cs"/>
              </a:rPr>
              <a:t>빈만을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1600" dirty="0" smtClean="0">
                <a:solidFill>
                  <a:schemeClr val="tx1"/>
                </a:solidFill>
                <a:cs typeface="+mn-cs"/>
              </a:rPr>
              <a:t>사용함</a:t>
            </a:r>
            <a:endParaRPr kumimoji="0" lang="ko-KR" altLang="en-US" sz="1600" dirty="0">
              <a:solidFill>
                <a:schemeClr val="tx1"/>
              </a:solidFill>
              <a:cs typeface="+mn-cs"/>
            </a:endParaRPr>
          </a:p>
          <a:p>
            <a:pPr marL="1657350" lvl="3" indent="-285750" algn="l" eaLnBrk="0" fontAlgn="base" latinLnBrk="0" hangingPunct="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kumimoji="0" lang="en-US" altLang="ko-KR" sz="1600" dirty="0" smtClean="0">
                <a:solidFill>
                  <a:schemeClr val="tx1"/>
                </a:solidFill>
                <a:cs typeface="+mn-cs"/>
              </a:rPr>
              <a:t>EJB 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의 실패 </a:t>
            </a:r>
            <a:r>
              <a:rPr kumimoji="0" lang="ko-KR" altLang="en-US" sz="1600" dirty="0" smtClean="0">
                <a:solidFill>
                  <a:schemeClr val="tx1"/>
                </a:solidFill>
                <a:cs typeface="+mn-cs"/>
              </a:rPr>
              <a:t>부분</a:t>
            </a:r>
            <a:endParaRPr kumimoji="0" lang="ko-KR" altLang="en-US" sz="1600" dirty="0">
              <a:solidFill>
                <a:schemeClr val="tx1"/>
              </a:solidFill>
              <a:cs typeface="+mn-cs"/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kumimoji="0" lang="ko-KR" altLang="en-US" sz="1600" dirty="0" smtClean="0">
                <a:solidFill>
                  <a:schemeClr val="tx1"/>
                </a:solidFill>
                <a:cs typeface="+mn-cs"/>
              </a:rPr>
              <a:t>너무 복잡함</a:t>
            </a:r>
            <a:endParaRPr kumimoji="0" lang="en-US" altLang="ko-KR" sz="1600" dirty="0" smtClean="0">
              <a:solidFill>
                <a:schemeClr val="tx1"/>
              </a:solidFill>
              <a:cs typeface="+mn-cs"/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kumimoji="0" lang="ko-KR" altLang="en-US" sz="1600" dirty="0" smtClean="0">
                <a:solidFill>
                  <a:schemeClr val="tx1"/>
                </a:solidFill>
                <a:cs typeface="+mn-cs"/>
              </a:rPr>
              <a:t>저장을 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위한 </a:t>
            </a:r>
            <a:r>
              <a:rPr kumimoji="0" lang="ko-KR" altLang="en-US" sz="1600" dirty="0" err="1">
                <a:solidFill>
                  <a:schemeClr val="tx1"/>
                </a:solidFill>
                <a:cs typeface="+mn-cs"/>
              </a:rPr>
              <a:t>엔티티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 빈은 </a:t>
            </a:r>
            <a:r>
              <a:rPr kumimoji="0" lang="ko-KR" altLang="en-US" sz="1600" dirty="0" err="1" smtClean="0">
                <a:solidFill>
                  <a:schemeClr val="tx1"/>
                </a:solidFill>
                <a:cs typeface="+mn-cs"/>
              </a:rPr>
              <a:t>실패작임</a:t>
            </a:r>
            <a:endParaRPr kumimoji="0" lang="en-US" altLang="ko-KR" sz="1600" dirty="0" smtClean="0">
              <a:solidFill>
                <a:schemeClr val="tx1"/>
              </a:solidFill>
              <a:cs typeface="+mn-cs"/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kumimoji="0" lang="en-US" altLang="ko-KR" sz="1600" dirty="0" smtClean="0">
                <a:solidFill>
                  <a:schemeClr val="tx1"/>
                </a:solidFill>
                <a:cs typeface="+mn-cs"/>
              </a:rPr>
              <a:t>EJB 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의 </a:t>
            </a:r>
            <a:r>
              <a:rPr kumimoji="0" lang="ko-KR" altLang="en-US" sz="1600" dirty="0" err="1">
                <a:solidFill>
                  <a:schemeClr val="tx1"/>
                </a:solidFill>
                <a:cs typeface="+mn-cs"/>
              </a:rPr>
              <a:t>이식성은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1600" dirty="0" err="1">
                <a:solidFill>
                  <a:schemeClr val="tx1"/>
                </a:solidFill>
                <a:cs typeface="+mn-cs"/>
              </a:rPr>
              <a:t>서블릿과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 같은 다른 </a:t>
            </a:r>
            <a:r>
              <a:rPr kumimoji="0" lang="en-US" altLang="ko-KR" sz="1600" dirty="0">
                <a:solidFill>
                  <a:schemeClr val="tx1"/>
                </a:solidFill>
                <a:cs typeface="+mn-cs"/>
              </a:rPr>
              <a:t>J2EE 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기술보다 </a:t>
            </a:r>
            <a:r>
              <a:rPr kumimoji="0" lang="ko-KR" altLang="en-US" sz="1600" dirty="0" smtClean="0">
                <a:solidFill>
                  <a:schemeClr val="tx1"/>
                </a:solidFill>
                <a:cs typeface="+mn-cs"/>
              </a:rPr>
              <a:t>떨어짐</a:t>
            </a:r>
            <a:endParaRPr kumimoji="0" lang="en-US" altLang="ko-KR" sz="1600" dirty="0" smtClean="0">
              <a:solidFill>
                <a:schemeClr val="tx1"/>
              </a:solidFill>
              <a:cs typeface="+mn-cs"/>
            </a:endParaRPr>
          </a:p>
          <a:p>
            <a:pPr marL="2114550" lvl="4" indent="-285750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kumimoji="0" lang="ko-KR" altLang="en-US" sz="1600" dirty="0" smtClean="0">
                <a:solidFill>
                  <a:schemeClr val="tx1"/>
                </a:solidFill>
                <a:cs typeface="+mn-cs"/>
              </a:rPr>
              <a:t>확장성을 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보장한다는 </a:t>
            </a:r>
            <a:r>
              <a:rPr kumimoji="0" lang="en-US" altLang="ko-KR" sz="1600" dirty="0">
                <a:solidFill>
                  <a:schemeClr val="tx1"/>
                </a:solidFill>
                <a:cs typeface="+mn-cs"/>
              </a:rPr>
              <a:t>EJB 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의 약속과 달리 </a:t>
            </a:r>
            <a:r>
              <a:rPr kumimoji="0" lang="en-US" altLang="ko-KR" sz="1600" dirty="0">
                <a:solidFill>
                  <a:schemeClr val="tx1"/>
                </a:solidFill>
                <a:cs typeface="+mn-cs"/>
              </a:rPr>
              <a:t>, </a:t>
            </a:r>
            <a:r>
              <a:rPr kumimoji="0" lang="ko-KR" altLang="en-US" sz="1600" dirty="0">
                <a:solidFill>
                  <a:schemeClr val="tx1"/>
                </a:solidFill>
                <a:cs typeface="+mn-cs"/>
              </a:rPr>
              <a:t>성능이 떨어지며 확장이 </a:t>
            </a:r>
            <a:r>
              <a:rPr kumimoji="0" lang="ko-KR" altLang="en-US" sz="1600" dirty="0" smtClean="0">
                <a:solidFill>
                  <a:schemeClr val="tx1"/>
                </a:solidFill>
                <a:cs typeface="+mn-cs"/>
              </a:rPr>
              <a:t>어려움</a:t>
            </a:r>
            <a:endParaRPr kumimoji="0" lang="en-US" altLang="ko-KR" sz="1800" dirty="0" smtClean="0">
              <a:solidFill>
                <a:schemeClr val="tx1"/>
              </a:solidFill>
              <a:cs typeface="+mn-cs"/>
            </a:endParaRPr>
          </a:p>
          <a:p>
            <a:pPr lvl="2" algn="l" eaLnBrk="0" fontAlgn="base" latinLnBrk="0" hangingPunct="0">
              <a:lnSpc>
                <a:spcPts val="2400"/>
              </a:lnSpc>
              <a:buFont typeface="Verdana" panose="020B0604030504040204" pitchFamily="34" charset="0"/>
              <a:buChar char="−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비싼 </a:t>
            </a:r>
            <a:r>
              <a:rPr kumimoji="0" lang="en-US" altLang="ko-KR" sz="1800" dirty="0">
                <a:solidFill>
                  <a:schemeClr val="tx1"/>
                </a:solidFill>
                <a:cs typeface="+mn-cs"/>
              </a:rPr>
              <a:t>WAS</a:t>
            </a:r>
          </a:p>
          <a:p>
            <a:pPr lvl="2" algn="l" eaLnBrk="0" fontAlgn="base" latinLnBrk="0" hangingPunct="0">
              <a:lnSpc>
                <a:spcPts val="2400"/>
              </a:lnSpc>
              <a:buFont typeface="Verdana" panose="020B0604030504040204" pitchFamily="34" charset="0"/>
              <a:buChar char="−"/>
            </a:pPr>
            <a:r>
              <a:rPr kumimoji="0" lang="ko-KR" altLang="en-US" sz="1800" dirty="0" smtClean="0">
                <a:solidFill>
                  <a:schemeClr val="tx1"/>
                </a:solidFill>
                <a:cs typeface="+mn-cs"/>
              </a:rPr>
              <a:t> 많은 </a:t>
            </a:r>
            <a:r>
              <a:rPr kumimoji="0" lang="ko-KR" altLang="en-US" sz="1800" dirty="0">
                <a:solidFill>
                  <a:schemeClr val="tx1"/>
                </a:solidFill>
                <a:cs typeface="+mn-cs"/>
              </a:rPr>
              <a:t>것의 통합 </a:t>
            </a:r>
          </a:p>
          <a:p>
            <a:pPr lvl="2" algn="l" eaLnBrk="0" fontAlgn="base" latinLnBrk="0" hangingPunct="0">
              <a:lnSpc>
                <a:spcPts val="2400"/>
              </a:lnSpc>
              <a:buFont typeface="Verdana" panose="020B0604030504040204" pitchFamily="34" charset="0"/>
              <a:buChar char="−"/>
            </a:pPr>
            <a:r>
              <a:rPr kumimoji="0" lang="en-US" altLang="ko-KR" sz="2000" dirty="0" smtClean="0">
                <a:solidFill>
                  <a:schemeClr val="tx1"/>
                </a:solidFill>
                <a:cs typeface="+mn-cs"/>
              </a:rPr>
              <a:t> heavy Framework</a:t>
            </a:r>
          </a:p>
          <a:p>
            <a:pPr lvl="1" algn="l" eaLnBrk="0" fontAlgn="base" latinLnBrk="0" hangingPunct="0">
              <a:lnSpc>
                <a:spcPts val="2400"/>
              </a:lnSpc>
              <a:buFont typeface="Wingdings" panose="05000000000000000000" pitchFamily="2" charset="2"/>
              <a:buChar char="ü"/>
            </a:pPr>
            <a:endParaRPr kumimoji="0" lang="en-US" altLang="ko-KR" sz="1800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6941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90" y="2448290"/>
            <a:ext cx="9269668" cy="43206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89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8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log4jdbc-log4j2 </a:t>
            </a:r>
            <a:r>
              <a:rPr lang="ko-KR" altLang="en-US" sz="2400" dirty="0">
                <a:solidFill>
                  <a:schemeClr val="tx1"/>
                </a:solidFill>
              </a:rPr>
              <a:t>설정 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 java </a:t>
            </a:r>
            <a:r>
              <a:rPr lang="ko-KR" altLang="en-US" sz="1800" dirty="0" smtClean="0">
                <a:solidFill>
                  <a:schemeClr val="tx1"/>
                </a:solidFill>
              </a:rPr>
              <a:t>클래스 파일을 통해 설정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RootConfig.java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647447" y="4772416"/>
            <a:ext cx="6149242" cy="2682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25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Y견고딕" pitchFamily="18" charset="-127"/>
              <a:ea typeface="HY견고딕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7550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90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8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log4jdbc-log4j2 </a:t>
            </a:r>
            <a:r>
              <a:rPr lang="ko-KR" altLang="en-US" sz="2400" dirty="0">
                <a:solidFill>
                  <a:schemeClr val="tx1"/>
                </a:solidFill>
              </a:rPr>
              <a:t>설정 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 log4j.xml</a:t>
            </a:r>
            <a:r>
              <a:rPr lang="ko-KR" altLang="en-US" sz="1800" dirty="0" smtClean="0">
                <a:solidFill>
                  <a:schemeClr val="tx1"/>
                </a:solidFill>
              </a:rPr>
              <a:t>수정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 smtClean="0">
                <a:solidFill>
                  <a:schemeClr val="tx1"/>
                </a:solidFill>
              </a:rPr>
              <a:t>/src/test/resources</a:t>
            </a:r>
            <a:endParaRPr lang="ko-KR" altLang="en-US" sz="1800" dirty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99" y="2520300"/>
            <a:ext cx="5974713" cy="352849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33102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2500">
              <a:defRPr/>
            </a:pPr>
            <a:r>
              <a:rPr lang="en-US" altLang="ko-KR">
                <a:latin typeface="+mn-lt"/>
                <a:ea typeface="+mj-ea"/>
                <a:cs typeface="+mn-cs"/>
              </a:rPr>
              <a:t>- </a:t>
            </a:r>
            <a:fld id="{885C80F8-CCEE-4139-B96B-4F4000C1E808}" type="slidenum">
              <a:rPr lang="en-US" altLang="ko-KR">
                <a:latin typeface="+mn-lt"/>
                <a:ea typeface="+mj-ea"/>
                <a:cs typeface="+mn-cs"/>
              </a:rPr>
              <a:pPr defTabSz="952500">
                <a:defRPr/>
              </a:pPr>
              <a:t>91</a:t>
            </a:fld>
            <a:r>
              <a:rPr lang="en-US" altLang="ko-KR">
                <a:latin typeface="+mn-lt"/>
                <a:ea typeface="+mj-ea"/>
                <a:cs typeface="+mn-cs"/>
              </a:rPr>
              <a:t> -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54220" y="363538"/>
            <a:ext cx="84971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3200" dirty="0">
                <a:solidFill>
                  <a:schemeClr val="tx1"/>
                </a:solidFill>
              </a:rPr>
              <a:t>Mybatis</a:t>
            </a:r>
            <a:r>
              <a:rPr lang="ko-KR" altLang="en-US" sz="3200" dirty="0">
                <a:solidFill>
                  <a:schemeClr val="tx1"/>
                </a:solidFill>
              </a:rPr>
              <a:t>와 스프링 연동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81349" name="Text Box 5"/>
          <p:cNvSpPr txBox="1">
            <a:spLocks noChangeArrowheads="1"/>
          </p:cNvSpPr>
          <p:nvPr/>
        </p:nvSpPr>
        <p:spPr bwMode="auto">
          <a:xfrm>
            <a:off x="535214" y="1244600"/>
            <a:ext cx="9261475" cy="18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0" algn="l" eaLnBrk="0" fontAlgn="base" latinLnBrk="0" hangingPunct="0">
              <a:buFont typeface="Wingdings" panose="05000000000000000000" pitchFamily="2" charset="2"/>
              <a:buChar char="q"/>
            </a:pPr>
            <a:r>
              <a:rPr kumimoji="0" lang="ko-KR" altLang="en-US" sz="240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log4jdbc-log4j2 </a:t>
            </a:r>
            <a:r>
              <a:rPr lang="ko-KR" altLang="en-US" sz="2400" dirty="0">
                <a:solidFill>
                  <a:schemeClr val="tx1"/>
                </a:solidFill>
              </a:rPr>
              <a:t>설정    </a:t>
            </a:r>
            <a:endParaRPr kumimoji="0" lang="en-US" altLang="ko-KR" sz="2400" dirty="0">
              <a:solidFill>
                <a:schemeClr val="tx1"/>
              </a:solidFill>
              <a:cs typeface="+mn-cs"/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 smtClean="0">
                <a:solidFill>
                  <a:schemeClr val="tx1"/>
                </a:solidFill>
              </a:rPr>
              <a:t>  </a:t>
            </a:r>
            <a:r>
              <a:rPr lang="ko-KR" altLang="en-US" sz="1800" dirty="0" smtClean="0">
                <a:solidFill>
                  <a:schemeClr val="tx1"/>
                </a:solidFill>
              </a:rPr>
              <a:t>테스트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r>
              <a:rPr lang="en-US" altLang="ko-KR" sz="1800" dirty="0">
                <a:solidFill>
                  <a:schemeClr val="tx1"/>
                </a:solidFill>
              </a:rPr>
              <a:t>TimeMapperTests.java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1200150" lvl="2" indent="-285750" algn="l" eaLnBrk="0" fontAlgn="base" latinLnBrk="0" hangingPunct="0">
              <a:lnSpc>
                <a:spcPts val="2800"/>
              </a:lnSpc>
              <a:buFont typeface="HY견고딕" panose="02030600000101010101" pitchFamily="18" charset="-127"/>
              <a:buChar char="-"/>
            </a:pPr>
            <a:endParaRPr lang="en-US" altLang="ko-KR" sz="1800" dirty="0" smtClean="0">
              <a:solidFill>
                <a:schemeClr val="tx1"/>
              </a:solidFill>
            </a:endParaRPr>
          </a:p>
          <a:p>
            <a:pPr lvl="1" algn="l" eaLnBrk="0" fontAlgn="base" latinLnBrk="0" hangingPunct="0">
              <a:lnSpc>
                <a:spcPts val="2800"/>
              </a:lnSpc>
              <a:buFont typeface="Wingdings" panose="05000000000000000000" pitchFamily="2" charset="2"/>
              <a:buChar char="ü"/>
            </a:pPr>
            <a:endParaRPr lang="ko-KR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242326"/>
      </p:ext>
    </p:extLst>
  </p:cSld>
  <p:clrMapOvr>
    <a:masterClrMapping/>
  </p:clrMapOvr>
</p:sld>
</file>

<file path=ppt/theme/theme1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굴림"/>
        <a:ea typeface="굴림"/>
        <a:cs typeface=""/>
      </a:majorFont>
      <a:minorFont>
        <a:latin typeface="Tahoma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2500" rtl="0" eaLnBrk="1" fontAlgn="ctr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Y견고딕" pitchFamily="18" charset="-127"/>
            <a:ea typeface="HY견고딕" pitchFamily="18" charset="-127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2500" rtl="0" eaLnBrk="1" fontAlgn="ctr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Y견고딕" pitchFamily="18" charset="-127"/>
            <a:ea typeface="HY견고딕" pitchFamily="18" charset="-127"/>
            <a:cs typeface="Arial" charset="0"/>
          </a:defRPr>
        </a:defPPr>
      </a:lstStyle>
    </a:ln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Office\Templates\디자인\가을의 에밀레.pot</Template>
  <TotalTime>33032</TotalTime>
  <Words>4564</Words>
  <Application>Microsoft Office PowerPoint</Application>
  <PresentationFormat>사용자 지정</PresentationFormat>
  <Paragraphs>1414</Paragraphs>
  <Slides>92</Slides>
  <Notes>90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4" baseType="lpstr">
      <vt:lpstr>HY견고딕</vt:lpstr>
      <vt:lpstr>HY엽서M</vt:lpstr>
      <vt:lpstr>굴림</vt:lpstr>
      <vt:lpstr>돋움</vt:lpstr>
      <vt:lpstr>맑은 고딕</vt:lpstr>
      <vt:lpstr>바탕</vt:lpstr>
      <vt:lpstr>Arial</vt:lpstr>
      <vt:lpstr>Tahoma</vt:lpstr>
      <vt:lpstr>Times New Roman</vt:lpstr>
      <vt:lpstr>Verdana</vt:lpstr>
      <vt:lpstr>Wingdings</vt:lpstr>
      <vt:lpstr>1_기본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CRK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김지영</dc:creator>
  <cp:lastModifiedBy>kmy</cp:lastModifiedBy>
  <cp:revision>1275</cp:revision>
  <dcterms:created xsi:type="dcterms:W3CDTF">2002-11-25T02:29:58Z</dcterms:created>
  <dcterms:modified xsi:type="dcterms:W3CDTF">2019-10-29T06:39:28Z</dcterms:modified>
</cp:coreProperties>
</file>